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0"/>
  </p:notesMasterIdLst>
  <p:handoutMasterIdLst>
    <p:handoutMasterId r:id="rId21"/>
  </p:handoutMasterIdLst>
  <p:sldIdLst>
    <p:sldId id="292" r:id="rId6"/>
    <p:sldId id="293" r:id="rId7"/>
    <p:sldId id="290" r:id="rId8"/>
    <p:sldId id="338" r:id="rId9"/>
    <p:sldId id="298" r:id="rId10"/>
    <p:sldId id="327" r:id="rId11"/>
    <p:sldId id="301" r:id="rId12"/>
    <p:sldId id="297" r:id="rId13"/>
    <p:sldId id="333" r:id="rId14"/>
    <p:sldId id="334" r:id="rId15"/>
    <p:sldId id="294" r:id="rId16"/>
    <p:sldId id="291" r:id="rId17"/>
    <p:sldId id="299" r:id="rId18"/>
    <p:sldId id="30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ozil Jiří Ing." initials="SJI" lastIdx="11" clrIdx="0">
    <p:extLst>
      <p:ext uri="{19B8F6BF-5375-455C-9EA6-DF929625EA0E}">
        <p15:presenceInfo xmlns:p15="http://schemas.microsoft.com/office/powerpoint/2012/main" userId="S-1-5-21-1085031214-1757981266-839522115-14320" providerId="AD"/>
      </p:ext>
    </p:extLst>
  </p:cmAuthor>
  <p:cmAuthor id="2" name="Černý Alexandr" initials="ČA" lastIdx="1" clrIdx="1">
    <p:extLst>
      <p:ext uri="{19B8F6BF-5375-455C-9EA6-DF929625EA0E}">
        <p15:presenceInfo xmlns:p15="http://schemas.microsoft.com/office/powerpoint/2012/main" userId="S-1-5-21-1085031214-1757981266-839522115-193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15F"/>
    <a:srgbClr val="DF2B20"/>
    <a:srgbClr val="E53A2E"/>
    <a:srgbClr val="8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B324C4-D30A-41B7-A2DC-4273122A31DC}" v="1" dt="2024-01-16T14:32:23.4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1" autoAdjust="0"/>
    <p:restoredTop sz="96374" autoAdjust="0"/>
  </p:normalViewPr>
  <p:slideViewPr>
    <p:cSldViewPr snapToGrid="0">
      <p:cViewPr varScale="1">
        <p:scale>
          <a:sx n="107" d="100"/>
          <a:sy n="107" d="100"/>
        </p:scale>
        <p:origin x="80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074C3B1-2124-492B-9F9C-55CD38A0CC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44125B1-35DB-41A0-A876-A7BD6A92A7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4493E-8F3E-4936-AFEE-3C472B5A67AF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59402F1-1AEA-4BA7-B6DA-9C485B9E90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33A8EB5-8846-410E-9098-3DCFB372EB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F6728-8ADE-4767-B0B5-28C45E712D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547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340A9-38C3-47A9-A02F-F05ED2B2A981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59E12-2D92-4472-9B47-9A9A9814D2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948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83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568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59E12-2D92-4472-9B47-9A9A9814D27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107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659E12-2D92-4472-9B47-9A9A9814D27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84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svg"/><Relationship Id="rId7" Type="http://schemas.openxmlformats.org/officeDocument/2006/relationships/image" Target="../media/image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>
            <a:extLst>
              <a:ext uri="{FF2B5EF4-FFF2-40B4-BE49-F238E27FC236}">
                <a16:creationId xmlns:a16="http://schemas.microsoft.com/office/drawing/2014/main" id="{98A05E5B-6133-4E93-BEC3-D82EB272C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2802561"/>
            <a:ext cx="9000000" cy="1440000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 prezentace</a:t>
            </a:r>
            <a:endParaRPr lang="en-US" dirty="0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5484339-CCFD-447A-B7F6-FC2FBF95B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7096" y="572350"/>
            <a:ext cx="571500" cy="876300"/>
          </a:xfrm>
          <a:prstGeom prst="rect">
            <a:avLst/>
          </a:prstGeom>
        </p:spPr>
      </p:pic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7758B545-AE21-4427-B6F7-0467F1B4DA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2" y="6126575"/>
            <a:ext cx="8999998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74EA894-E4BC-4E9A-A4A3-B5FE012F04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2" y="5396324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0" name="Zástupný symbol pro text 12">
            <a:extLst>
              <a:ext uri="{FF2B5EF4-FFF2-40B4-BE49-F238E27FC236}">
                <a16:creationId xmlns:a16="http://schemas.microsoft.com/office/drawing/2014/main" id="{048E0589-794F-46B7-9197-A7550F5D60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0001" y="5761449"/>
            <a:ext cx="8999999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A44CA93-6A93-4969-9F6A-CACCC86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1617" y="507822"/>
            <a:ext cx="5101590" cy="3219450"/>
          </a:xfrm>
          <a:prstGeom prst="rect">
            <a:avLst/>
          </a:prstGeom>
        </p:spPr>
      </p:pic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DB190AFB-B8AA-444D-9D4C-60E2535407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40000" y="4659626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00. 00. 2022, Akce</a:t>
            </a:r>
          </a:p>
        </p:txBody>
      </p:sp>
    </p:spTree>
    <p:extLst>
      <p:ext uri="{BB962C8B-B14F-4D97-AF65-F5344CB8AC3E}">
        <p14:creationId xmlns:p14="http://schemas.microsoft.com/office/powerpoint/2010/main" val="359577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text 12">
            <a:extLst>
              <a:ext uri="{FF2B5EF4-FFF2-40B4-BE49-F238E27FC236}">
                <a16:creationId xmlns:a16="http://schemas.microsoft.com/office/drawing/2014/main" id="{0CA5C28B-D5D7-478B-8934-4F78188635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21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F966BD53-E8A0-409A-873F-4D9CE62866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57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0F9DE0DA-382C-4C58-979A-B70EE301BB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3939997"/>
            <a:ext cx="9000000" cy="360000"/>
          </a:xfrm>
          <a:prstGeom prst="rect">
            <a:avLst/>
          </a:prstGeom>
        </p:spPr>
        <p:txBody>
          <a:bodyPr t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DBCB8EF5-6001-4E2E-8362-89DBEF0B4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000" y="2624958"/>
            <a:ext cx="4835920" cy="371994"/>
          </a:xfrm>
          <a:prstGeom prst="rect">
            <a:avLst/>
          </a:prstGeom>
        </p:spPr>
      </p:pic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38419520-1451-4EEE-80AC-5B8B33BF9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72752" y="3516769"/>
            <a:ext cx="3640455" cy="2934653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19D77BCA-0994-4853-A48C-D0C1C35E0EF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D55AAF8E-AF93-40CC-A519-B40C207F003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483033"/>
            <a:ext cx="3191262" cy="90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7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77256E-263E-49A4-862F-61E7D3ACE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145EF69-D39F-4D58-8CB4-8D188DAD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18C9F0-7561-4549-916F-9FBC36B04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D305-FE45-449F-A5E0-9664F771EBC9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7FEA616-6DB4-4B51-8153-197AC4A0D131}"/>
              </a:ext>
            </a:extLst>
          </p:cNvPr>
          <p:cNvSpPr/>
          <p:nvPr userDrawn="1"/>
        </p:nvSpPr>
        <p:spPr>
          <a:xfrm>
            <a:off x="-73152" y="-100584"/>
            <a:ext cx="12265152" cy="6958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7871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>
            <a:extLst>
              <a:ext uri="{FF2B5EF4-FFF2-40B4-BE49-F238E27FC236}">
                <a16:creationId xmlns:a16="http://schemas.microsoft.com/office/drawing/2014/main" id="{98A05E5B-6133-4E93-BEC3-D82EB272C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 prezentace</a:t>
            </a:r>
            <a:endParaRPr lang="en-US" dirty="0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5484339-CCFD-447A-B7F6-FC2FBF95B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7096" y="572350"/>
            <a:ext cx="571500" cy="876300"/>
          </a:xfrm>
          <a:prstGeom prst="rect">
            <a:avLst/>
          </a:prstGeom>
        </p:spPr>
      </p:pic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7758B545-AE21-4427-B6F7-0467F1B4DA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2" y="6126575"/>
            <a:ext cx="8999998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sp>
        <p:nvSpPr>
          <p:cNvPr id="18" name="Zástupný symbol pro text 12">
            <a:extLst>
              <a:ext uri="{FF2B5EF4-FFF2-40B4-BE49-F238E27FC236}">
                <a16:creationId xmlns:a16="http://schemas.microsoft.com/office/drawing/2014/main" id="{974EA894-E4BC-4E9A-A4A3-B5FE012F04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2" y="5396324"/>
            <a:ext cx="9000000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0" name="Zástupný symbol pro text 12">
            <a:extLst>
              <a:ext uri="{FF2B5EF4-FFF2-40B4-BE49-F238E27FC236}">
                <a16:creationId xmlns:a16="http://schemas.microsoft.com/office/drawing/2014/main" id="{048E0589-794F-46B7-9197-A7550F5D60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0001" y="5761449"/>
            <a:ext cx="8999999" cy="3651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A44CA93-6A93-4969-9F6A-CACCC8663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1617" y="507822"/>
            <a:ext cx="510159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2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ákla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CAD00A-327A-4410-BF2A-8EB388D8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text 5">
            <a:extLst>
              <a:ext uri="{FF2B5EF4-FFF2-40B4-BE49-F238E27FC236}">
                <a16:creationId xmlns:a16="http://schemas.microsoft.com/office/drawing/2014/main" id="{F519D14A-367C-4E0A-BFBD-5207B8408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9E5316F-8F5A-49B5-B1CB-0F9A41D45CB1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99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69D824AA-3DEF-41A1-86DD-AECA36AC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D9EC12E6-2BD5-407D-92B8-44F87A6E01CD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771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F31D9AF-3CFA-413B-978A-B97EBFF26FD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3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8800" y="2340000"/>
            <a:ext cx="5374800" cy="7200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2a</a:t>
            </a:r>
            <a:endParaRPr lang="cs-CZ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812199E-DD6D-498C-A332-9965CECEE96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78403" y="2340000"/>
            <a:ext cx="5378402" cy="720000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2b</a:t>
            </a:r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7" name="Zástupný symbol pro text 5">
            <a:extLst>
              <a:ext uri="{FF2B5EF4-FFF2-40B4-BE49-F238E27FC236}">
                <a16:creationId xmlns:a16="http://schemas.microsoft.com/office/drawing/2014/main" id="{D95C5599-A341-4F65-8331-49C8A37E01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38799" y="3239510"/>
            <a:ext cx="5374799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1EE63531-6876-4FBC-BA71-6863DD06E9B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73595" y="3239510"/>
            <a:ext cx="5378403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2BF04508-0711-4477-B585-6BB074D472D7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8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DF02DBE7-47B6-4C9F-B1B2-53CDF11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807" y="2340000"/>
            <a:ext cx="7284191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39C60164-BB4A-4B08-8320-BB4B8D2E65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0001" y="2340000"/>
            <a:ext cx="3539776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26DDEEE-52CD-4B5F-8223-390FC555941C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449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2AAC8DA5-28E5-44AC-9967-7C1F298D5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5" y="2340000"/>
            <a:ext cx="3611783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Zástupný symbol pro obsah 14">
            <a:extLst>
              <a:ext uri="{FF2B5EF4-FFF2-40B4-BE49-F238E27FC236}">
                <a16:creationId xmlns:a16="http://schemas.microsoft.com/office/drawing/2014/main" id="{E076C8D6-5CB9-43AE-84B2-5556FE20534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5694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C057D6D-43E7-4EC7-9D60-92115621BCDB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46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0" name="Zástupný symbol pro text 5">
            <a:extLst>
              <a:ext uri="{FF2B5EF4-FFF2-40B4-BE49-F238E27FC236}">
                <a16:creationId xmlns:a16="http://schemas.microsoft.com/office/drawing/2014/main" id="{442AABE0-F629-4D22-8630-3B4DDFDB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72133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3" name="Zástupný symbol pro obsah 14">
            <a:extLst>
              <a:ext uri="{FF2B5EF4-FFF2-40B4-BE49-F238E27FC236}">
                <a16:creationId xmlns:a16="http://schemas.microsoft.com/office/drawing/2014/main" id="{F117E0C7-9D80-4C9A-9B46-D2DD8CDFF94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40216" y="2340000"/>
            <a:ext cx="36117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C010966-D2B2-4CBC-BDE8-35BFE0082432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69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D8D7BBEB-AAF0-4DA7-9A08-0084FC493AB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439816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FF2E1A75-B30E-4184-B7CE-50089F994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36129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A1A3E7D-D2C8-4A98-A7B5-B21F0F39115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5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ákla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CAD00A-327A-4410-BF2A-8EB388D8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text 5">
            <a:extLst>
              <a:ext uri="{FF2B5EF4-FFF2-40B4-BE49-F238E27FC236}">
                <a16:creationId xmlns:a16="http://schemas.microsoft.com/office/drawing/2014/main" id="{F519D14A-367C-4E0A-BFBD-5207B8408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19E5316F-8F5A-49B5-B1CB-0F9A41D45CB1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94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ov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8">
            <a:extLst>
              <a:ext uri="{FF2B5EF4-FFF2-40B4-BE49-F238E27FC236}">
                <a16:creationId xmlns:a16="http://schemas.microsoft.com/office/drawing/2014/main" id="{5EFD8203-D3A6-4A52-AB62-BA75BBD5D9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cap="all" baseline="0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nadpis oddílu prezentace</a:t>
            </a:r>
            <a:endParaRPr lang="en-US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295E6D0E-7F3F-4EE7-91E1-E0BB90F23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8208" y="507822"/>
            <a:ext cx="9525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822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text 12">
            <a:extLst>
              <a:ext uri="{FF2B5EF4-FFF2-40B4-BE49-F238E27FC236}">
                <a16:creationId xmlns:a16="http://schemas.microsoft.com/office/drawing/2014/main" id="{0CA5C28B-D5D7-478B-8934-4F78188635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21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1">
                <a:solidFill>
                  <a:srgbClr val="23315F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sp>
        <p:nvSpPr>
          <p:cNvPr id="15" name="Zástupný symbol pro text 12">
            <a:extLst>
              <a:ext uri="{FF2B5EF4-FFF2-40B4-BE49-F238E27FC236}">
                <a16:creationId xmlns:a16="http://schemas.microsoft.com/office/drawing/2014/main" id="{F966BD53-E8A0-409A-873F-4D9CE62866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579997"/>
            <a:ext cx="9000000" cy="360000"/>
          </a:xfrm>
          <a:prstGeom prst="rect">
            <a:avLst/>
          </a:prstGeom>
        </p:spPr>
        <p:txBody>
          <a:bodyPr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pozice</a:t>
            </a:r>
          </a:p>
        </p:txBody>
      </p:sp>
      <p:sp>
        <p:nvSpPr>
          <p:cNvPr id="17" name="Zástupný symbol pro text 12">
            <a:extLst>
              <a:ext uri="{FF2B5EF4-FFF2-40B4-BE49-F238E27FC236}">
                <a16:creationId xmlns:a16="http://schemas.microsoft.com/office/drawing/2014/main" id="{0F9DE0DA-382C-4C58-979A-B70EE301BB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3939997"/>
            <a:ext cx="9000000" cy="360000"/>
          </a:xfrm>
          <a:prstGeom prst="rect">
            <a:avLst/>
          </a:prstGeom>
        </p:spPr>
        <p:txBody>
          <a:bodyPr t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rgbClr val="E02820"/>
                </a:solidFill>
              </a:defRPr>
            </a:lvl1pPr>
          </a:lstStyle>
          <a:p>
            <a:pPr lvl="0"/>
            <a:r>
              <a:rPr lang="cs-CZ" dirty="0"/>
              <a:t>Útvar</a:t>
            </a:r>
          </a:p>
        </p:txBody>
      </p:sp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DBCB8EF5-6001-4E2E-8362-89DBEF0B4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000" y="2624958"/>
            <a:ext cx="4835920" cy="371994"/>
          </a:xfrm>
          <a:prstGeom prst="rect">
            <a:avLst/>
          </a:prstGeom>
        </p:spPr>
      </p:pic>
      <p:pic>
        <p:nvPicPr>
          <p:cNvPr id="18" name="Grafický objekt 17">
            <a:extLst>
              <a:ext uri="{FF2B5EF4-FFF2-40B4-BE49-F238E27FC236}">
                <a16:creationId xmlns:a16="http://schemas.microsoft.com/office/drawing/2014/main" id="{C0CF8379-AA74-44E7-B3EE-533AFDD36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8799" y="360000"/>
            <a:ext cx="1620000" cy="540000"/>
          </a:xfrm>
          <a:prstGeom prst="rect">
            <a:avLst/>
          </a:prstGeom>
        </p:spPr>
      </p:pic>
      <p:pic>
        <p:nvPicPr>
          <p:cNvPr id="20" name="Grafický objekt 19">
            <a:extLst>
              <a:ext uri="{FF2B5EF4-FFF2-40B4-BE49-F238E27FC236}">
                <a16:creationId xmlns:a16="http://schemas.microsoft.com/office/drawing/2014/main" id="{38419520-1451-4EEE-80AC-5B8B33BF99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2752" y="3516769"/>
            <a:ext cx="3640455" cy="2934653"/>
          </a:xfrm>
          <a:prstGeom prst="rect">
            <a:avLst/>
          </a:prstGeom>
        </p:spPr>
      </p:pic>
      <p:pic>
        <p:nvPicPr>
          <p:cNvPr id="11" name="Grafický objekt 6">
            <a:extLst>
              <a:ext uri="{FF2B5EF4-FFF2-40B4-BE49-F238E27FC236}">
                <a16:creationId xmlns:a16="http://schemas.microsoft.com/office/drawing/2014/main" id="{B5E303DE-F1D5-44D5-A43C-1D4000F5DDF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800" y="5484655"/>
            <a:ext cx="3158905" cy="9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80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77256E-263E-49A4-862F-61E7D3ACE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50E47-7BD1-49F6-88A8-67FFE5DB55A5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145EF69-D39F-4D58-8CB4-8D188DAD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018C9F0-7561-4549-916F-9FBC36B04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B48D-BC10-412C-9036-4064F84CE8F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7FEA616-6DB4-4B51-8153-197AC4A0D131}"/>
              </a:ext>
            </a:extLst>
          </p:cNvPr>
          <p:cNvSpPr/>
          <p:nvPr/>
        </p:nvSpPr>
        <p:spPr>
          <a:xfrm>
            <a:off x="-73152" y="-100584"/>
            <a:ext cx="12265152" cy="6958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775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69D824AA-3DEF-41A1-86DD-AECA36AC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D9EC12E6-2BD5-407D-92B8-44F87A6E01CD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77199" y="2340000"/>
            <a:ext cx="5374799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F31D9AF-3CFA-413B-978A-B97EBFF26FD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37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sloupce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8800" y="2340000"/>
            <a:ext cx="5374800" cy="7200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2a</a:t>
            </a:r>
            <a:endParaRPr lang="cs-CZ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812199E-DD6D-498C-A332-9965CECEE96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78403" y="2340000"/>
            <a:ext cx="5378402" cy="720000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cap="all" baseline="0">
                <a:solidFill>
                  <a:srgbClr val="1A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 </a:t>
            </a:r>
            <a:r>
              <a:rPr lang="cs-CZ" dirty="0" err="1"/>
              <a:t>2b</a:t>
            </a:r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86C42AE-A7C0-4FE4-AB6C-0C0186B6F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7" name="Zástupný symbol pro text 5">
            <a:extLst>
              <a:ext uri="{FF2B5EF4-FFF2-40B4-BE49-F238E27FC236}">
                <a16:creationId xmlns:a16="http://schemas.microsoft.com/office/drawing/2014/main" id="{D95C5599-A341-4F65-8331-49C8A37E01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38799" y="3239510"/>
            <a:ext cx="5374799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8" name="Zástupný symbol pro text 5">
            <a:extLst>
              <a:ext uri="{FF2B5EF4-FFF2-40B4-BE49-F238E27FC236}">
                <a16:creationId xmlns:a16="http://schemas.microsoft.com/office/drawing/2014/main" id="{1EE63531-6876-4FBC-BA71-6863DD06E9B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73595" y="3239510"/>
            <a:ext cx="5378403" cy="3258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2BF04508-0711-4477-B585-6BB074D472D7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61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1" name="Zástupný symbol pro text 5">
            <a:extLst>
              <a:ext uri="{FF2B5EF4-FFF2-40B4-BE49-F238E27FC236}">
                <a16:creationId xmlns:a16="http://schemas.microsoft.com/office/drawing/2014/main" id="{DF02DBE7-47B6-4C9F-B1B2-53CDF11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807" y="2340000"/>
            <a:ext cx="7284191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39C60164-BB4A-4B08-8320-BB4B8D2E65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0001" y="2340000"/>
            <a:ext cx="3539776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26DDEEE-52CD-4B5F-8223-390FC555941C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7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le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6" name="Zástupný symbol pro text 5">
            <a:extLst>
              <a:ext uri="{FF2B5EF4-FFF2-40B4-BE49-F238E27FC236}">
                <a16:creationId xmlns:a16="http://schemas.microsoft.com/office/drawing/2014/main" id="{2AAC8DA5-28E5-44AC-9967-7C1F298D5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5" y="2340000"/>
            <a:ext cx="3611783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Zástupný symbol pro obsah 14">
            <a:extLst>
              <a:ext uri="{FF2B5EF4-FFF2-40B4-BE49-F238E27FC236}">
                <a16:creationId xmlns:a16="http://schemas.microsoft.com/office/drawing/2014/main" id="{E076C8D6-5CB9-43AE-84B2-5556FE20534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45694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9C057D6D-43E7-4EC7-9D60-92115621BCDB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237B2C-B5B7-47D9-9D74-1FF96E7E12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0" name="Zástupný symbol pro text 5">
            <a:extLst>
              <a:ext uri="{FF2B5EF4-FFF2-40B4-BE49-F238E27FC236}">
                <a16:creationId xmlns:a16="http://schemas.microsoft.com/office/drawing/2014/main" id="{442AABE0-F629-4D22-8630-3B4DDFDB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72133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3" name="Zástupný symbol pro obsah 14">
            <a:extLst>
              <a:ext uri="{FF2B5EF4-FFF2-40B4-BE49-F238E27FC236}">
                <a16:creationId xmlns:a16="http://schemas.microsoft.com/office/drawing/2014/main" id="{F117E0C7-9D80-4C9A-9B46-D2DD8CDFF94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40216" y="2340000"/>
            <a:ext cx="36117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C010966-D2B2-4CBC-BDE8-35BFE0082432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2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lustrace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>
            <a:extLst>
              <a:ext uri="{FF2B5EF4-FFF2-40B4-BE49-F238E27FC236}">
                <a16:creationId xmlns:a16="http://schemas.microsoft.com/office/drawing/2014/main" id="{2AB3EC4C-E127-4D95-B594-552771669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1</a:t>
            </a:r>
          </a:p>
        </p:txBody>
      </p:sp>
      <p:sp>
        <p:nvSpPr>
          <p:cNvPr id="12" name="Zástupný symbol pro obsah 14">
            <a:extLst>
              <a:ext uri="{FF2B5EF4-FFF2-40B4-BE49-F238E27FC236}">
                <a16:creationId xmlns:a16="http://schemas.microsoft.com/office/drawing/2014/main" id="{D8D7BBEB-AAF0-4DA7-9A08-0084FC493AB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439816" y="2340000"/>
            <a:ext cx="7212183" cy="41580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lang="cs-CZ" sz="2000" kern="1200" baseline="0" dirty="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marR="0" indent="-270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 sz="2000"/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/>
            </a:lvl5pPr>
            <a:lvl6pPr marL="993600" indent="-270000">
              <a:buSzPct val="75000"/>
              <a:buFontTx/>
              <a:buBlip>
                <a:blip r:embed="rId2"/>
              </a:buBlip>
              <a:defRPr/>
            </a:lvl6pPr>
            <a:lvl7pPr>
              <a:defRPr/>
            </a:lvl7pPr>
            <a:lvl8pPr>
              <a:defRPr/>
            </a:lvl8pPr>
            <a:lvl9pPr marL="1533600" indent="-270000">
              <a:buFontTx/>
              <a:buBlip>
                <a:blip r:embed="rId2"/>
              </a:buBlip>
              <a:defRPr/>
            </a:lvl9pPr>
          </a:lstStyle>
          <a:p>
            <a:r>
              <a:rPr lang="cs-CZ" dirty="0">
                <a:solidFill>
                  <a:srgbClr val="233060"/>
                </a:solidFill>
                <a:latin typeface="+mn-lt"/>
              </a:rPr>
              <a:t>Prostor pro ilustrační foto, obrázek, </a:t>
            </a:r>
            <a:r>
              <a:rPr lang="cs-CZ" dirty="0" err="1">
                <a:solidFill>
                  <a:srgbClr val="233060"/>
                </a:solidFill>
                <a:latin typeface="+mn-lt"/>
              </a:rPr>
              <a:t>minigraf</a:t>
            </a:r>
            <a:r>
              <a:rPr lang="cs-CZ" dirty="0">
                <a:solidFill>
                  <a:srgbClr val="233060"/>
                </a:solidFill>
                <a:latin typeface="+mn-lt"/>
              </a:rPr>
              <a:t>, nebo nějaký ilustrační znak.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FF2E1A75-B30E-4184-B7CE-50089F994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799" y="2340000"/>
            <a:ext cx="3612985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>
                <a:solidFill>
                  <a:srgbClr val="233060"/>
                </a:solidFill>
                <a:latin typeface="+mn-lt"/>
              </a:rPr>
              <a:t>Upravte styly předlohy textu.</a:t>
            </a:r>
          </a:p>
          <a:p>
            <a:pPr lvl="1"/>
            <a:r>
              <a:rPr lang="cs-CZ">
                <a:solidFill>
                  <a:srgbClr val="233060"/>
                </a:solidFill>
                <a:latin typeface="+mn-lt"/>
              </a:rPr>
              <a:t>Druhá úroveň</a:t>
            </a:r>
          </a:p>
          <a:p>
            <a:pPr lvl="2"/>
            <a:r>
              <a:rPr lang="cs-CZ">
                <a:solidFill>
                  <a:srgbClr val="233060"/>
                </a:solidFill>
                <a:latin typeface="+mn-lt"/>
              </a:rPr>
              <a:t>Třetí úroveň</a:t>
            </a:r>
          </a:p>
          <a:p>
            <a:pPr lvl="3"/>
            <a:r>
              <a:rPr lang="cs-CZ">
                <a:solidFill>
                  <a:srgbClr val="233060"/>
                </a:solidFill>
                <a:latin typeface="+mn-lt"/>
              </a:rPr>
              <a:t>Čtvrtá úroveň</a:t>
            </a:r>
          </a:p>
          <a:p>
            <a:pPr lvl="4"/>
            <a:r>
              <a:rPr lang="cs-CZ">
                <a:solidFill>
                  <a:srgbClr val="233060"/>
                </a:solidFill>
                <a:latin typeface="+mn-lt"/>
              </a:rPr>
              <a:t>Pátá úroveň</a:t>
            </a:r>
            <a:endParaRPr lang="cs-CZ" dirty="0">
              <a:solidFill>
                <a:srgbClr val="233060"/>
              </a:solidFill>
              <a:latin typeface="+mn-lt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A1A3E7D-D2C8-4A98-A7B5-B21F0F391154}"/>
              </a:ext>
            </a:extLst>
          </p:cNvPr>
          <p:cNvSpPr txBox="1"/>
          <p:nvPr/>
        </p:nvSpPr>
        <p:spPr>
          <a:xfrm>
            <a:off x="10416480" y="360000"/>
            <a:ext cx="1235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7990DEE-A5F0-484D-81FF-1A68BA7B45FC}" type="slidenum">
              <a:rPr lang="cs-CZ" sz="1200" b="1" smtClean="0">
                <a:solidFill>
                  <a:schemeClr val="tx2"/>
                </a:solidFill>
              </a:rPr>
              <a:pPr algn="r"/>
              <a:t>‹#›</a:t>
            </a:fld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38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ředělov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8">
            <a:extLst>
              <a:ext uri="{FF2B5EF4-FFF2-40B4-BE49-F238E27FC236}">
                <a16:creationId xmlns:a16="http://schemas.microsoft.com/office/drawing/2014/main" id="{5EFD8203-D3A6-4A52-AB62-BA75BBD5D9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240000"/>
            <a:ext cx="9000000" cy="1440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cap="all" baseline="0">
                <a:solidFill>
                  <a:srgbClr val="23315F"/>
                </a:solidFill>
              </a:defRPr>
            </a:lvl1pPr>
          </a:lstStyle>
          <a:p>
            <a:r>
              <a:rPr lang="cs-CZ" dirty="0"/>
              <a:t>nadpis oddílu prezentace</a:t>
            </a:r>
            <a:endParaRPr lang="en-US" dirty="0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295E6D0E-7F3F-4EE7-91E1-E0BB90F237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8208" y="507822"/>
            <a:ext cx="9525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4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1080000"/>
            <a:ext cx="11113200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Nadpis</a:t>
            </a:r>
            <a:endParaRPr lang="en-US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AAAE1B21-A151-4F03-8C26-2C31DC4BD3B9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4B228E9-DEAF-474A-B89C-A2DBDC247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lang="cs-CZ" dirty="0">
                <a:solidFill>
                  <a:srgbClr val="233060"/>
                </a:solidFill>
                <a:latin typeface="+mn-lt"/>
              </a:rPr>
              <a:t>01</a:t>
            </a:r>
          </a:p>
          <a:p>
            <a:pPr lvl="1"/>
            <a:r>
              <a:rPr lang="cs-CZ" dirty="0">
                <a:solidFill>
                  <a:srgbClr val="233060"/>
                </a:solidFill>
                <a:latin typeface="+mn-lt"/>
              </a:rPr>
              <a:t>02</a:t>
            </a:r>
          </a:p>
          <a:p>
            <a:pPr lvl="2"/>
            <a:r>
              <a:rPr lang="cs-CZ" dirty="0">
                <a:solidFill>
                  <a:srgbClr val="233060"/>
                </a:solidFill>
                <a:latin typeface="+mn-lt"/>
              </a:rPr>
              <a:t>03</a:t>
            </a:r>
          </a:p>
          <a:p>
            <a:pPr lvl="3"/>
            <a:r>
              <a:rPr lang="cs-CZ" dirty="0">
                <a:solidFill>
                  <a:srgbClr val="233060"/>
                </a:solidFill>
                <a:latin typeface="+mn-lt"/>
              </a:rPr>
              <a:t>04</a:t>
            </a:r>
          </a:p>
          <a:p>
            <a:pPr lvl="4"/>
            <a:r>
              <a:rPr lang="cs-CZ" dirty="0">
                <a:solidFill>
                  <a:srgbClr val="233060"/>
                </a:solidFill>
                <a:latin typeface="+mn-lt"/>
              </a:rPr>
              <a:t>05</a:t>
            </a:r>
          </a:p>
          <a:p>
            <a:pPr lvl="5"/>
            <a:r>
              <a:rPr lang="cs-CZ" dirty="0">
                <a:solidFill>
                  <a:srgbClr val="233060"/>
                </a:solidFill>
                <a:latin typeface="+mn-lt"/>
              </a:rPr>
              <a:t>06</a:t>
            </a:r>
          </a:p>
          <a:p>
            <a:pPr lvl="6"/>
            <a:r>
              <a:rPr lang="cs-CZ" dirty="0">
                <a:solidFill>
                  <a:srgbClr val="233060"/>
                </a:solidFill>
                <a:latin typeface="+mn-lt"/>
              </a:rPr>
              <a:t>07</a:t>
            </a:r>
          </a:p>
          <a:p>
            <a:pPr lvl="7"/>
            <a:r>
              <a:rPr lang="cs-CZ" dirty="0">
                <a:solidFill>
                  <a:srgbClr val="233060"/>
                </a:solidFill>
                <a:latin typeface="+mn-lt"/>
              </a:rPr>
              <a:t>08</a:t>
            </a:r>
          </a:p>
          <a:p>
            <a:pPr lvl="8"/>
            <a:r>
              <a:rPr lang="cs-CZ" dirty="0">
                <a:solidFill>
                  <a:srgbClr val="233060"/>
                </a:solidFill>
                <a:latin typeface="+mn-lt"/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281655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rgbClr val="2331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None/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00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baseline="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3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1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9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17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1080000"/>
            <a:ext cx="11113200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Nadpis</a:t>
            </a:r>
            <a:endParaRPr lang="en-US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AAAE1B21-A151-4F03-8C26-2C31DC4BD3B9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538799" y="361203"/>
            <a:ext cx="1620000" cy="537594"/>
          </a:xfrm>
          <a:prstGeom prst="rect">
            <a:avLst/>
          </a:prstGeom>
        </p:spPr>
      </p:pic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4B228E9-DEAF-474A-B89C-A2DBDC247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799" y="2340000"/>
            <a:ext cx="11113200" cy="415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lang="cs-CZ" dirty="0">
                <a:solidFill>
                  <a:srgbClr val="233060"/>
                </a:solidFill>
                <a:latin typeface="+mn-lt"/>
              </a:rPr>
              <a:t>01</a:t>
            </a:r>
          </a:p>
          <a:p>
            <a:pPr lvl="1"/>
            <a:r>
              <a:rPr lang="cs-CZ" dirty="0">
                <a:solidFill>
                  <a:srgbClr val="233060"/>
                </a:solidFill>
                <a:latin typeface="+mn-lt"/>
              </a:rPr>
              <a:t>02</a:t>
            </a:r>
          </a:p>
          <a:p>
            <a:pPr lvl="2"/>
            <a:r>
              <a:rPr lang="cs-CZ" dirty="0">
                <a:solidFill>
                  <a:srgbClr val="233060"/>
                </a:solidFill>
                <a:latin typeface="+mn-lt"/>
              </a:rPr>
              <a:t>03</a:t>
            </a:r>
          </a:p>
          <a:p>
            <a:pPr lvl="3"/>
            <a:r>
              <a:rPr lang="cs-CZ" dirty="0">
                <a:solidFill>
                  <a:srgbClr val="233060"/>
                </a:solidFill>
                <a:latin typeface="+mn-lt"/>
              </a:rPr>
              <a:t>04</a:t>
            </a:r>
          </a:p>
          <a:p>
            <a:pPr lvl="4"/>
            <a:r>
              <a:rPr lang="cs-CZ" dirty="0">
                <a:solidFill>
                  <a:srgbClr val="233060"/>
                </a:solidFill>
                <a:latin typeface="+mn-lt"/>
              </a:rPr>
              <a:t>05</a:t>
            </a:r>
          </a:p>
          <a:p>
            <a:pPr lvl="5"/>
            <a:r>
              <a:rPr lang="cs-CZ" dirty="0">
                <a:solidFill>
                  <a:srgbClr val="233060"/>
                </a:solidFill>
                <a:latin typeface="+mn-lt"/>
              </a:rPr>
              <a:t>06</a:t>
            </a:r>
          </a:p>
          <a:p>
            <a:pPr lvl="6"/>
            <a:r>
              <a:rPr lang="cs-CZ" dirty="0">
                <a:solidFill>
                  <a:srgbClr val="233060"/>
                </a:solidFill>
                <a:latin typeface="+mn-lt"/>
              </a:rPr>
              <a:t>07</a:t>
            </a:r>
          </a:p>
          <a:p>
            <a:pPr lvl="7"/>
            <a:r>
              <a:rPr lang="cs-CZ" dirty="0">
                <a:solidFill>
                  <a:srgbClr val="233060"/>
                </a:solidFill>
                <a:latin typeface="+mn-lt"/>
              </a:rPr>
              <a:t>08</a:t>
            </a:r>
          </a:p>
          <a:p>
            <a:pPr lvl="8"/>
            <a:r>
              <a:rPr lang="cs-CZ" dirty="0">
                <a:solidFill>
                  <a:srgbClr val="233060"/>
                </a:solidFill>
                <a:latin typeface="+mn-lt"/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69216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rgbClr val="2331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None/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00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baseline="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3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13600" indent="-270000" algn="l" defTabSz="914400" rtl="0" eaLnBrk="1" latinLnBrk="0" hangingPunct="1">
        <a:lnSpc>
          <a:spcPct val="90000"/>
        </a:lnSpc>
        <a:spcBef>
          <a:spcPts val="600"/>
        </a:spcBef>
        <a:buSzPct val="75000"/>
        <a:buFontTx/>
        <a:buBlip>
          <a:blip r:embed="rId15"/>
        </a:buBlip>
        <a:defRPr lang="cs-CZ" sz="2000" kern="1200" smtClean="0">
          <a:solidFill>
            <a:srgbClr val="2330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9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17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600" indent="-270000" algn="l" defTabSz="914400" rtl="0" eaLnBrk="1" latinLnBrk="0" hangingPunct="1">
        <a:lnSpc>
          <a:spcPct val="90000"/>
        </a:lnSpc>
        <a:spcBef>
          <a:spcPts val="500"/>
        </a:spcBef>
        <a:buSzPct val="75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208031-C1E2-48A3-A33C-4650F2DEB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147186"/>
            <a:ext cx="9744312" cy="1440000"/>
          </a:xfrm>
        </p:spPr>
        <p:txBody>
          <a:bodyPr>
            <a:normAutofit/>
          </a:bodyPr>
          <a:lstStyle/>
          <a:p>
            <a:r>
              <a:rPr lang="en-US" sz="3200" dirty="0"/>
              <a:t>Model</a:t>
            </a:r>
            <a:r>
              <a:rPr lang="cs-CZ" sz="3200" dirty="0"/>
              <a:t> sdílení elektřiny</a:t>
            </a:r>
            <a:endParaRPr lang="cs-CZ" sz="3200" dirty="0">
              <a:solidFill>
                <a:srgbClr val="E53A2E"/>
              </a:solidFill>
            </a:endParaRP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80FE32F-0C0D-4923-B67D-6F84F9D1F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dirty="0"/>
              <a:t>Alexandr Černý</a:t>
            </a: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559064B-DCA6-48FB-8526-42A968B2DA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39999" y="3985404"/>
            <a:ext cx="10199888" cy="681487"/>
          </a:xfrm>
        </p:spPr>
        <p:txBody>
          <a:bodyPr>
            <a:normAutofit/>
          </a:bodyPr>
          <a:lstStyle/>
          <a:p>
            <a:r>
              <a:rPr lang="cs-CZ" dirty="0"/>
              <a:t>Dočasné řešení pro implementaci v pravidlech trhu s elektřinou a EDC v roce 2024</a:t>
            </a:r>
          </a:p>
          <a:p>
            <a:endParaRPr lang="cs-CZ" dirty="0"/>
          </a:p>
        </p:txBody>
      </p:sp>
      <p:sp>
        <p:nvSpPr>
          <p:cNvPr id="9" name="Zástupný symbol pro text 4">
            <a:extLst>
              <a:ext uri="{FF2B5EF4-FFF2-40B4-BE49-F238E27FC236}">
                <a16:creationId xmlns:a16="http://schemas.microsoft.com/office/drawing/2014/main" id="{C981153B-640B-4677-87EA-91A5840614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0001" y="5761449"/>
            <a:ext cx="8999999" cy="365125"/>
          </a:xfrm>
        </p:spPr>
        <p:txBody>
          <a:bodyPr/>
          <a:lstStyle/>
          <a:p>
            <a:r>
              <a:rPr lang="cs-CZ" dirty="0"/>
              <a:t>Odbor technické regulace elektroenergetiky a plynárenství</a:t>
            </a:r>
          </a:p>
          <a:p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7" name="Zástupný symbol pro text 3">
            <a:extLst>
              <a:ext uri="{FF2B5EF4-FFF2-40B4-BE49-F238E27FC236}">
                <a16:creationId xmlns:a16="http://schemas.microsoft.com/office/drawing/2014/main" id="{74848E97-194A-4F27-BDCB-0F6F9FD802E1}"/>
              </a:ext>
            </a:extLst>
          </p:cNvPr>
          <p:cNvSpPr txBox="1">
            <a:spLocks/>
          </p:cNvSpPr>
          <p:nvPr/>
        </p:nvSpPr>
        <p:spPr>
          <a:xfrm>
            <a:off x="539999" y="6126574"/>
            <a:ext cx="9000000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Tx/>
              <a:buNone/>
              <a:defRPr lang="cs-CZ" sz="2000" b="1" kern="1200">
                <a:solidFill>
                  <a:srgbClr val="23315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00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baseline="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45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3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13600" indent="-27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75000"/>
              <a:buFontTx/>
              <a:buBlip>
                <a:blip r:embed="rId2"/>
              </a:buBlip>
              <a:defRPr lang="cs-CZ" sz="2000" kern="1200" smtClean="0">
                <a:solidFill>
                  <a:srgbClr val="233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99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5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33600" indent="-27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18. 4.</a:t>
            </a:r>
            <a:r>
              <a:rPr lang="en-US" dirty="0"/>
              <a:t> </a:t>
            </a:r>
            <a:r>
              <a:rPr lang="cs-CZ" dirty="0"/>
              <a:t>202</a:t>
            </a:r>
            <a:r>
              <a:rPr lang="en-US" dirty="0"/>
              <a:t>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711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24951"/>
            <a:ext cx="11113200" cy="4884861"/>
          </a:xfrm>
        </p:spPr>
        <p:txBody>
          <a:bodyPr>
            <a:normAutofit fontScale="92500" lnSpcReduction="20000"/>
          </a:bodyPr>
          <a:lstStyle/>
          <a:p>
            <a:pPr marL="0" lvl="3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/>
              <a:t>Typy skupin sdílení elektřiny, které budou nastaveny v systému EDC: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1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Společenství bez ohledu na umístění PM, a tedy bez „slevy“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1000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2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Zákazník/výrobce sám sobě nebo jinému zákazníkovi bez ohledu na umístění PM, a tedy bez „slevy“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11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SSE typu 3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zákazník/výrobce, nebo společenství v rámci PM za jednou HDS, a tedy se „slevou“ na regulovaných složkách ceny za </a:t>
            </a:r>
            <a:r>
              <a:rPr lang="cs-CZ" sz="1800" dirty="0" err="1"/>
              <a:t>MWh</a:t>
            </a:r>
            <a:r>
              <a:rPr lang="cs-CZ" sz="1800" dirty="0"/>
              <a:t>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dirty="0"/>
              <a:t>Až 1000 </a:t>
            </a:r>
            <a:r>
              <a:rPr lang="cs-CZ" sz="1800" dirty="0" err="1"/>
              <a:t>EANd</a:t>
            </a:r>
            <a:r>
              <a:rPr lang="cs-CZ" sz="1800" dirty="0"/>
              <a:t> a </a:t>
            </a:r>
            <a:r>
              <a:rPr lang="cs-CZ" sz="1800" dirty="0" err="1"/>
              <a:t>EANo</a:t>
            </a:r>
            <a:r>
              <a:rPr lang="cs-CZ" sz="1800" dirty="0"/>
              <a:t>; neprovádí se kontrola na umístění  PM za jednou HDS.</a:t>
            </a:r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dirty="0"/>
          </a:p>
          <a:p>
            <a:pPr marL="540363" lvl="4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/>
              <a:t>Součtové měření prostřednictvím sdílení </a:t>
            </a:r>
            <a:r>
              <a:rPr lang="cs-CZ" sz="1800" dirty="0"/>
              <a:t>a tedy registraci párových </a:t>
            </a:r>
            <a:r>
              <a:rPr lang="cs-CZ" sz="1800" dirty="0" err="1"/>
              <a:t>EANů</a:t>
            </a:r>
            <a:r>
              <a:rPr lang="cs-CZ" sz="1800" dirty="0"/>
              <a:t> bude možné provést pod typem 1 nebo 2.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CB0C0BB7-365C-41EA-9E75-00750951A82D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</a:p>
        </p:txBody>
      </p:sp>
    </p:spTree>
    <p:extLst>
      <p:ext uri="{BB962C8B-B14F-4D97-AF65-F5344CB8AC3E}">
        <p14:creationId xmlns:p14="http://schemas.microsoft.com/office/powerpoint/2010/main" val="3837530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ázek 59">
            <a:extLst>
              <a:ext uri="{FF2B5EF4-FFF2-40B4-BE49-F238E27FC236}">
                <a16:creationId xmlns:a16="http://schemas.microsoft.com/office/drawing/2014/main" id="{18DBC2A2-03DE-407C-BF01-7F74CEAC1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133" y="1772351"/>
            <a:ext cx="1865376" cy="1238926"/>
          </a:xfrm>
          <a:prstGeom prst="rect">
            <a:avLst/>
          </a:prstGeom>
        </p:spPr>
      </p:pic>
      <p:sp>
        <p:nvSpPr>
          <p:cNvPr id="61" name="Obdélník 60">
            <a:extLst>
              <a:ext uri="{FF2B5EF4-FFF2-40B4-BE49-F238E27FC236}">
                <a16:creationId xmlns:a16="http://schemas.microsoft.com/office/drawing/2014/main" id="{E229F6AF-12D9-495D-BE9C-D07B0613F3FC}"/>
              </a:ext>
            </a:extLst>
          </p:cNvPr>
          <p:cNvSpPr/>
          <p:nvPr/>
        </p:nvSpPr>
        <p:spPr>
          <a:xfrm>
            <a:off x="3819113" y="2520128"/>
            <a:ext cx="3032450" cy="335606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Obdélník 61">
            <a:extLst>
              <a:ext uri="{FF2B5EF4-FFF2-40B4-BE49-F238E27FC236}">
                <a16:creationId xmlns:a16="http://schemas.microsoft.com/office/drawing/2014/main" id="{9B81C820-9175-4742-BEB9-47D4EE3AC9D7}"/>
              </a:ext>
            </a:extLst>
          </p:cNvPr>
          <p:cNvSpPr/>
          <p:nvPr/>
        </p:nvSpPr>
        <p:spPr>
          <a:xfrm>
            <a:off x="3988461" y="3128030"/>
            <a:ext cx="619423" cy="582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3" name="Obdélník 62">
            <a:extLst>
              <a:ext uri="{FF2B5EF4-FFF2-40B4-BE49-F238E27FC236}">
                <a16:creationId xmlns:a16="http://schemas.microsoft.com/office/drawing/2014/main" id="{C402A566-072F-4ACD-BE13-E7E987F58635}"/>
              </a:ext>
            </a:extLst>
          </p:cNvPr>
          <p:cNvSpPr/>
          <p:nvPr/>
        </p:nvSpPr>
        <p:spPr>
          <a:xfrm>
            <a:off x="6085320" y="3128031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5" name="Obdélník 64">
            <a:extLst>
              <a:ext uri="{FF2B5EF4-FFF2-40B4-BE49-F238E27FC236}">
                <a16:creationId xmlns:a16="http://schemas.microsoft.com/office/drawing/2014/main" id="{A430E3CB-85F4-4A65-B5C9-2307FD978C84}"/>
              </a:ext>
            </a:extLst>
          </p:cNvPr>
          <p:cNvSpPr/>
          <p:nvPr/>
        </p:nvSpPr>
        <p:spPr>
          <a:xfrm>
            <a:off x="3988461" y="3995112"/>
            <a:ext cx="619423" cy="574615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8" name="Obdélník 67">
            <a:extLst>
              <a:ext uri="{FF2B5EF4-FFF2-40B4-BE49-F238E27FC236}">
                <a16:creationId xmlns:a16="http://schemas.microsoft.com/office/drawing/2014/main" id="{C1366850-2E65-4806-84D7-12FEBBBE26AE}"/>
              </a:ext>
            </a:extLst>
          </p:cNvPr>
          <p:cNvSpPr/>
          <p:nvPr/>
        </p:nvSpPr>
        <p:spPr>
          <a:xfrm>
            <a:off x="5134729" y="4904815"/>
            <a:ext cx="513183" cy="971374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0" name="Přímá spojnice se šipkou 69">
            <a:extLst>
              <a:ext uri="{FF2B5EF4-FFF2-40B4-BE49-F238E27FC236}">
                <a16:creationId xmlns:a16="http://schemas.microsoft.com/office/drawing/2014/main" id="{ED06ED6B-F18D-412F-8AE0-02B3FCCE87AF}"/>
              </a:ext>
            </a:extLst>
          </p:cNvPr>
          <p:cNvCxnSpPr>
            <a:cxnSpLocks/>
          </p:cNvCxnSpPr>
          <p:nvPr/>
        </p:nvCxnSpPr>
        <p:spPr>
          <a:xfrm>
            <a:off x="4630877" y="3419196"/>
            <a:ext cx="1454444" cy="0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Přímá spojnice 74">
            <a:extLst>
              <a:ext uri="{FF2B5EF4-FFF2-40B4-BE49-F238E27FC236}">
                <a16:creationId xmlns:a16="http://schemas.microsoft.com/office/drawing/2014/main" id="{A484590C-2C5E-4E74-9A40-BB4A34B1D6C0}"/>
              </a:ext>
            </a:extLst>
          </p:cNvPr>
          <p:cNvCxnSpPr>
            <a:cxnSpLocks/>
            <a:stCxn id="61" idx="0"/>
            <a:endCxn id="62" idx="0"/>
          </p:cNvCxnSpPr>
          <p:nvPr/>
        </p:nvCxnSpPr>
        <p:spPr>
          <a:xfrm flipH="1">
            <a:off x="4298173" y="2520128"/>
            <a:ext cx="1037165" cy="607902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C873ECDA-D6E2-4B2F-9741-4334E6A4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30" y="63815"/>
            <a:ext cx="8750620" cy="1080000"/>
          </a:xfrm>
        </p:spPr>
        <p:txBody>
          <a:bodyPr>
            <a:normAutofit/>
          </a:bodyPr>
          <a:lstStyle/>
          <a:p>
            <a:r>
              <a:rPr lang="cs-CZ" sz="2000" dirty="0"/>
              <a:t>Jak lze registrovat jednoduché příklady sdílení</a:t>
            </a:r>
          </a:p>
        </p:txBody>
      </p:sp>
      <p:sp>
        <p:nvSpPr>
          <p:cNvPr id="186" name="Obdélník 185">
            <a:extLst>
              <a:ext uri="{FF2B5EF4-FFF2-40B4-BE49-F238E27FC236}">
                <a16:creationId xmlns:a16="http://schemas.microsoft.com/office/drawing/2014/main" id="{F6317D75-F56D-4D22-AEAB-EB7C98E340DF}"/>
              </a:ext>
            </a:extLst>
          </p:cNvPr>
          <p:cNvSpPr/>
          <p:nvPr/>
        </p:nvSpPr>
        <p:spPr>
          <a:xfrm>
            <a:off x="3991132" y="4904814"/>
            <a:ext cx="619423" cy="574615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7" name="Obdélník 186">
            <a:extLst>
              <a:ext uri="{FF2B5EF4-FFF2-40B4-BE49-F238E27FC236}">
                <a16:creationId xmlns:a16="http://schemas.microsoft.com/office/drawing/2014/main" id="{0846755D-B886-4F1D-80D2-5A88C084E7C2}"/>
              </a:ext>
            </a:extLst>
          </p:cNvPr>
          <p:cNvSpPr/>
          <p:nvPr/>
        </p:nvSpPr>
        <p:spPr>
          <a:xfrm>
            <a:off x="6085320" y="3989041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8" name="Obdélník 187">
            <a:extLst>
              <a:ext uri="{FF2B5EF4-FFF2-40B4-BE49-F238E27FC236}">
                <a16:creationId xmlns:a16="http://schemas.microsoft.com/office/drawing/2014/main" id="{F7D1CCF6-438B-40F1-9CF1-0D79B380B6E5}"/>
              </a:ext>
            </a:extLst>
          </p:cNvPr>
          <p:cNvSpPr/>
          <p:nvPr/>
        </p:nvSpPr>
        <p:spPr>
          <a:xfrm>
            <a:off x="6085320" y="4900955"/>
            <a:ext cx="619423" cy="582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189" name="Přímá spojnice se šipkou 188">
            <a:extLst>
              <a:ext uri="{FF2B5EF4-FFF2-40B4-BE49-F238E27FC236}">
                <a16:creationId xmlns:a16="http://schemas.microsoft.com/office/drawing/2014/main" id="{87FA2F56-5A22-4F19-8448-6621A2E8CEE9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4607884" y="3419196"/>
            <a:ext cx="1471218" cy="824205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Přímá spojnice se šipkou 189">
            <a:extLst>
              <a:ext uri="{FF2B5EF4-FFF2-40B4-BE49-F238E27FC236}">
                <a16:creationId xmlns:a16="http://schemas.microsoft.com/office/drawing/2014/main" id="{288CFEBA-88BF-4E01-BF0E-9887355718CA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4607884" y="3419196"/>
            <a:ext cx="1471218" cy="1789341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římá spojnice se šipkou 190">
            <a:extLst>
              <a:ext uri="{FF2B5EF4-FFF2-40B4-BE49-F238E27FC236}">
                <a16:creationId xmlns:a16="http://schemas.microsoft.com/office/drawing/2014/main" id="{905E815D-65F6-443B-970A-A248CA214501}"/>
              </a:ext>
            </a:extLst>
          </p:cNvPr>
          <p:cNvCxnSpPr>
            <a:cxnSpLocks/>
          </p:cNvCxnSpPr>
          <p:nvPr/>
        </p:nvCxnSpPr>
        <p:spPr>
          <a:xfrm>
            <a:off x="567732" y="5779459"/>
            <a:ext cx="2757973" cy="0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ovéPole 191">
            <a:extLst>
              <a:ext uri="{FF2B5EF4-FFF2-40B4-BE49-F238E27FC236}">
                <a16:creationId xmlns:a16="http://schemas.microsoft.com/office/drawing/2014/main" id="{A2B05B57-3320-44EB-98F9-CF3215B395BE}"/>
              </a:ext>
            </a:extLst>
          </p:cNvPr>
          <p:cNvSpPr txBox="1"/>
          <p:nvPr/>
        </p:nvSpPr>
        <p:spPr>
          <a:xfrm>
            <a:off x="1261234" y="5488959"/>
            <a:ext cx="160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</a:t>
            </a: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0/1</a:t>
            </a:r>
            <a:endParaRPr kumimoji="0" lang="cs-CZ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95" name="Přímá spojnice se šipkou 194">
            <a:extLst>
              <a:ext uri="{FF2B5EF4-FFF2-40B4-BE49-F238E27FC236}">
                <a16:creationId xmlns:a16="http://schemas.microsoft.com/office/drawing/2014/main" id="{28591930-8F24-4DD1-A0B0-1E3013F937F8}"/>
              </a:ext>
            </a:extLst>
          </p:cNvPr>
          <p:cNvCxnSpPr>
            <a:cxnSpLocks/>
          </p:cNvCxnSpPr>
          <p:nvPr/>
        </p:nvCxnSpPr>
        <p:spPr>
          <a:xfrm>
            <a:off x="1133232" y="3204729"/>
            <a:ext cx="275240" cy="2351117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6" name="TextovéPole 195">
            <a:extLst>
              <a:ext uri="{FF2B5EF4-FFF2-40B4-BE49-F238E27FC236}">
                <a16:creationId xmlns:a16="http://schemas.microsoft.com/office/drawing/2014/main" id="{0E246931-9008-4481-8D8A-82CC8A715536}"/>
              </a:ext>
            </a:extLst>
          </p:cNvPr>
          <p:cNvSpPr txBox="1"/>
          <p:nvPr/>
        </p:nvSpPr>
        <p:spPr>
          <a:xfrm>
            <a:off x="772893" y="2880846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výrobnová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priorita</a:t>
            </a:r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rgbClr val="233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97" name="Přímá spojnice se šipkou 196">
            <a:extLst>
              <a:ext uri="{FF2B5EF4-FFF2-40B4-BE49-F238E27FC236}">
                <a16:creationId xmlns:a16="http://schemas.microsoft.com/office/drawing/2014/main" id="{D705C690-B8F5-463A-B8D1-162DF977E1A4}"/>
              </a:ext>
            </a:extLst>
          </p:cNvPr>
          <p:cNvCxnSpPr>
            <a:cxnSpLocks/>
          </p:cNvCxnSpPr>
          <p:nvPr/>
        </p:nvCxnSpPr>
        <p:spPr>
          <a:xfrm flipH="1">
            <a:off x="1702018" y="3726865"/>
            <a:ext cx="31634" cy="1743665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8" name="TextovéPole 197">
            <a:extLst>
              <a:ext uri="{FF2B5EF4-FFF2-40B4-BE49-F238E27FC236}">
                <a16:creationId xmlns:a16="http://schemas.microsoft.com/office/drawing/2014/main" id="{0829334A-8E99-4C95-8430-5479A2BC0657}"/>
              </a:ext>
            </a:extLst>
          </p:cNvPr>
          <p:cNvSpPr txBox="1"/>
          <p:nvPr/>
        </p:nvSpPr>
        <p:spPr>
          <a:xfrm>
            <a:off x="1388004" y="3429000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alokační procento</a:t>
            </a:r>
          </a:p>
        </p:txBody>
      </p:sp>
      <p:cxnSp>
        <p:nvCxnSpPr>
          <p:cNvPr id="199" name="Přímá spojnice se šipkou 198">
            <a:extLst>
              <a:ext uri="{FF2B5EF4-FFF2-40B4-BE49-F238E27FC236}">
                <a16:creationId xmlns:a16="http://schemas.microsoft.com/office/drawing/2014/main" id="{91AAF8F0-03B3-4268-9BF0-61FDDF9CA398}"/>
              </a:ext>
            </a:extLst>
          </p:cNvPr>
          <p:cNvCxnSpPr>
            <a:cxnSpLocks/>
          </p:cNvCxnSpPr>
          <p:nvPr/>
        </p:nvCxnSpPr>
        <p:spPr>
          <a:xfrm flipH="1">
            <a:off x="2158491" y="4304967"/>
            <a:ext cx="146820" cy="1165563"/>
          </a:xfrm>
          <a:prstGeom prst="straightConnector1">
            <a:avLst/>
          </a:prstGeom>
          <a:ln w="28575" cap="flat" cmpd="sng" algn="ctr">
            <a:solidFill>
              <a:srgbClr val="23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0" name="TextovéPole 199">
            <a:extLst>
              <a:ext uri="{FF2B5EF4-FFF2-40B4-BE49-F238E27FC236}">
                <a16:creationId xmlns:a16="http://schemas.microsoft.com/office/drawing/2014/main" id="{086780D7-941A-4D0C-AA2D-5E91224B946D}"/>
              </a:ext>
            </a:extLst>
          </p:cNvPr>
          <p:cNvSpPr txBox="1"/>
          <p:nvPr/>
        </p:nvSpPr>
        <p:spPr>
          <a:xfrm>
            <a:off x="2025224" y="3956966"/>
            <a:ext cx="2343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4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yužití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DS</a:t>
            </a:r>
          </a:p>
        </p:txBody>
      </p:sp>
      <p:sp>
        <p:nvSpPr>
          <p:cNvPr id="201" name="TextovéPole 200">
            <a:extLst>
              <a:ext uri="{FF2B5EF4-FFF2-40B4-BE49-F238E27FC236}">
                <a16:creationId xmlns:a16="http://schemas.microsoft.com/office/drawing/2014/main" id="{BA639B55-BE47-4427-BB98-8DA87C5C4D06}"/>
              </a:ext>
            </a:extLst>
          </p:cNvPr>
          <p:cNvSpPr txBox="1"/>
          <p:nvPr/>
        </p:nvSpPr>
        <p:spPr>
          <a:xfrm>
            <a:off x="4763266" y="3178524"/>
            <a:ext cx="1075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</a:t>
            </a:r>
            <a:endParaRPr kumimoji="0" lang="cs-CZ" sz="1100" b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2" name="TextovéPole 201">
            <a:extLst>
              <a:ext uri="{FF2B5EF4-FFF2-40B4-BE49-F238E27FC236}">
                <a16:creationId xmlns:a16="http://schemas.microsoft.com/office/drawing/2014/main" id="{56D3929F-07FE-497E-9BCC-B9F05D8FB712}"/>
              </a:ext>
            </a:extLst>
          </p:cNvPr>
          <p:cNvSpPr txBox="1"/>
          <p:nvPr/>
        </p:nvSpPr>
        <p:spPr>
          <a:xfrm rot="1491298">
            <a:off x="4961010" y="3628249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0</a:t>
            </a:r>
            <a:endParaRPr kumimoji="0" lang="cs-CZ" sz="1100" b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3" name="TextovéPole 202">
            <a:extLst>
              <a:ext uri="{FF2B5EF4-FFF2-40B4-BE49-F238E27FC236}">
                <a16:creationId xmlns:a16="http://schemas.microsoft.com/office/drawing/2014/main" id="{83984B43-1ABF-4761-9D24-61B56B06C839}"/>
              </a:ext>
            </a:extLst>
          </p:cNvPr>
          <p:cNvSpPr txBox="1"/>
          <p:nvPr/>
        </p:nvSpPr>
        <p:spPr>
          <a:xfrm rot="2932067">
            <a:off x="4929407" y="4142267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endParaRPr kumimoji="0" lang="cs-CZ" sz="11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0" name="Skupina 29">
            <a:extLst>
              <a:ext uri="{FF2B5EF4-FFF2-40B4-BE49-F238E27FC236}">
                <a16:creationId xmlns:a16="http://schemas.microsoft.com/office/drawing/2014/main" id="{AB77CA30-7FFD-4F15-B00B-A3506B5D9A9F}"/>
              </a:ext>
            </a:extLst>
          </p:cNvPr>
          <p:cNvGrpSpPr/>
          <p:nvPr/>
        </p:nvGrpSpPr>
        <p:grpSpPr>
          <a:xfrm>
            <a:off x="10516802" y="1705233"/>
            <a:ext cx="618744" cy="844948"/>
            <a:chOff x="1070097" y="1562148"/>
            <a:chExt cx="724304" cy="1064010"/>
          </a:xfrm>
        </p:grpSpPr>
        <p:pic>
          <p:nvPicPr>
            <p:cNvPr id="31" name="Obrázek 30">
              <a:extLst>
                <a:ext uri="{FF2B5EF4-FFF2-40B4-BE49-F238E27FC236}">
                  <a16:creationId xmlns:a16="http://schemas.microsoft.com/office/drawing/2014/main" id="{DFFD000A-77FC-4082-9069-B38E9AD22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97" y="1562148"/>
              <a:ext cx="724304" cy="481061"/>
            </a:xfrm>
            <a:prstGeom prst="rect">
              <a:avLst/>
            </a:prstGeom>
          </p:spPr>
        </p:pic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240C703A-10BF-47B9-A547-B25F568F628D}"/>
                </a:ext>
              </a:extLst>
            </p:cNvPr>
            <p:cNvSpPr/>
            <p:nvPr/>
          </p:nvSpPr>
          <p:spPr>
            <a:xfrm>
              <a:off x="1166327" y="1875147"/>
              <a:ext cx="531844" cy="75101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DF240C88-EDFA-4C69-89AF-83A275E2E2BF}"/>
                </a:ext>
              </a:extLst>
            </p:cNvPr>
            <p:cNvSpPr/>
            <p:nvPr/>
          </p:nvSpPr>
          <p:spPr>
            <a:xfrm>
              <a:off x="1303669" y="1976954"/>
              <a:ext cx="201263" cy="23042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Obdélník 33">
              <a:extLst>
                <a:ext uri="{FF2B5EF4-FFF2-40B4-BE49-F238E27FC236}">
                  <a16:creationId xmlns:a16="http://schemas.microsoft.com/office/drawing/2014/main" id="{FC20CAD8-31DE-4483-B798-59EF9031F646}"/>
                </a:ext>
              </a:extLst>
            </p:cNvPr>
            <p:cNvSpPr/>
            <p:nvPr/>
          </p:nvSpPr>
          <p:spPr>
            <a:xfrm>
              <a:off x="1359566" y="2285731"/>
              <a:ext cx="145366" cy="31852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5" name="Obdélník 34">
            <a:extLst>
              <a:ext uri="{FF2B5EF4-FFF2-40B4-BE49-F238E27FC236}">
                <a16:creationId xmlns:a16="http://schemas.microsoft.com/office/drawing/2014/main" id="{9B62370E-A6A9-4C85-BB07-030A63BABFA7}"/>
              </a:ext>
            </a:extLst>
          </p:cNvPr>
          <p:cNvSpPr/>
          <p:nvPr/>
        </p:nvSpPr>
        <p:spPr>
          <a:xfrm>
            <a:off x="10989649" y="2257705"/>
            <a:ext cx="579362" cy="42910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7" name="Obrázek 36">
            <a:extLst>
              <a:ext uri="{FF2B5EF4-FFF2-40B4-BE49-F238E27FC236}">
                <a16:creationId xmlns:a16="http://schemas.microsoft.com/office/drawing/2014/main" id="{5909FDE6-B578-47B1-B6F8-87DFEE22C71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815" y="2183184"/>
            <a:ext cx="782559" cy="420974"/>
          </a:xfrm>
          <a:prstGeom prst="rect">
            <a:avLst/>
          </a:prstGeom>
        </p:spPr>
      </p:pic>
      <p:sp>
        <p:nvSpPr>
          <p:cNvPr id="38" name="Obdélník 37">
            <a:extLst>
              <a:ext uri="{FF2B5EF4-FFF2-40B4-BE49-F238E27FC236}">
                <a16:creationId xmlns:a16="http://schemas.microsoft.com/office/drawing/2014/main" id="{7684C794-0DF2-46E7-A0C3-63D6521ECFB1}"/>
              </a:ext>
            </a:extLst>
          </p:cNvPr>
          <p:cNvSpPr/>
          <p:nvPr/>
        </p:nvSpPr>
        <p:spPr>
          <a:xfrm>
            <a:off x="9628366" y="2296337"/>
            <a:ext cx="579362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EANd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769F8706-33E6-49F8-9C6D-C3D6C33D32F4}"/>
              </a:ext>
            </a:extLst>
          </p:cNvPr>
          <p:cNvGrpSpPr/>
          <p:nvPr/>
        </p:nvGrpSpPr>
        <p:grpSpPr>
          <a:xfrm>
            <a:off x="7859505" y="5133487"/>
            <a:ext cx="466828" cy="705191"/>
            <a:chOff x="1458510" y="2666020"/>
            <a:chExt cx="466828" cy="705191"/>
          </a:xfrm>
        </p:grpSpPr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6E0847AF-BBAA-4E9D-87FA-28487E52F948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" name="Obdélník 41">
              <a:extLst>
                <a:ext uri="{FF2B5EF4-FFF2-40B4-BE49-F238E27FC236}">
                  <a16:creationId xmlns:a16="http://schemas.microsoft.com/office/drawing/2014/main" id="{88FA6E31-EF3C-44C1-82B6-62D4243F7391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60FA3D9A-AD78-4080-A7EC-64FB465F4165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44" name="Přímá spojnice 43">
              <a:extLst>
                <a:ext uri="{FF2B5EF4-FFF2-40B4-BE49-F238E27FC236}">
                  <a16:creationId xmlns:a16="http://schemas.microsoft.com/office/drawing/2014/main" id="{6287F388-095C-4E97-854C-626CB85721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44">
              <a:extLst>
                <a:ext uri="{FF2B5EF4-FFF2-40B4-BE49-F238E27FC236}">
                  <a16:creationId xmlns:a16="http://schemas.microsoft.com/office/drawing/2014/main" id="{92B67C6B-2692-4F29-B560-892CC1C540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CA603BDF-D908-4E5B-AC44-E7E9902C9FA5}"/>
              </a:ext>
            </a:extLst>
          </p:cNvPr>
          <p:cNvGrpSpPr/>
          <p:nvPr/>
        </p:nvGrpSpPr>
        <p:grpSpPr>
          <a:xfrm>
            <a:off x="9429082" y="5143594"/>
            <a:ext cx="466828" cy="705191"/>
            <a:chOff x="1458510" y="2666020"/>
            <a:chExt cx="466828" cy="705191"/>
          </a:xfrm>
        </p:grpSpPr>
        <p:sp>
          <p:nvSpPr>
            <p:cNvPr id="47" name="Obdélník 46">
              <a:extLst>
                <a:ext uri="{FF2B5EF4-FFF2-40B4-BE49-F238E27FC236}">
                  <a16:creationId xmlns:a16="http://schemas.microsoft.com/office/drawing/2014/main" id="{0F5A0858-08E4-4765-BEDB-7EFC4ADF96DA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" name="Obdélník 47">
              <a:extLst>
                <a:ext uri="{FF2B5EF4-FFF2-40B4-BE49-F238E27FC236}">
                  <a16:creationId xmlns:a16="http://schemas.microsoft.com/office/drawing/2014/main" id="{7C924A64-12FE-447A-9726-54A4E0B33B11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49" name="Obdélník 48">
              <a:extLst>
                <a:ext uri="{FF2B5EF4-FFF2-40B4-BE49-F238E27FC236}">
                  <a16:creationId xmlns:a16="http://schemas.microsoft.com/office/drawing/2014/main" id="{3CFDCDA8-E4C9-4D8C-8375-B0F9DC453216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50" name="Přímá spojnice 49">
              <a:extLst>
                <a:ext uri="{FF2B5EF4-FFF2-40B4-BE49-F238E27FC236}">
                  <a16:creationId xmlns:a16="http://schemas.microsoft.com/office/drawing/2014/main" id="{353A75C8-B01B-4DFA-B7D1-E5A079AFA2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Přímá spojnice 50">
              <a:extLst>
                <a:ext uri="{FF2B5EF4-FFF2-40B4-BE49-F238E27FC236}">
                  <a16:creationId xmlns:a16="http://schemas.microsoft.com/office/drawing/2014/main" id="{FED41A3B-5110-44F3-B7DC-783FB8BE3C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bdélník 51">
            <a:extLst>
              <a:ext uri="{FF2B5EF4-FFF2-40B4-BE49-F238E27FC236}">
                <a16:creationId xmlns:a16="http://schemas.microsoft.com/office/drawing/2014/main" id="{EDF18182-38F6-48CC-A08F-0BC80D33EA5E}"/>
              </a:ext>
            </a:extLst>
          </p:cNvPr>
          <p:cNvSpPr/>
          <p:nvPr/>
        </p:nvSpPr>
        <p:spPr>
          <a:xfrm>
            <a:off x="8282814" y="5611375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0345DC44-E48F-468B-8CCE-2AA6BCFE61B4}"/>
              </a:ext>
            </a:extLst>
          </p:cNvPr>
          <p:cNvSpPr/>
          <p:nvPr/>
        </p:nvSpPr>
        <p:spPr>
          <a:xfrm>
            <a:off x="9844438" y="5626147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4" name="Přímá spojnice se šipkou 53">
            <a:extLst>
              <a:ext uri="{FF2B5EF4-FFF2-40B4-BE49-F238E27FC236}">
                <a16:creationId xmlns:a16="http://schemas.microsoft.com/office/drawing/2014/main" id="{E1555DB9-D822-4B87-9064-AAF26CFF6CA2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9370095" y="2604158"/>
            <a:ext cx="258271" cy="2482186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311D5C48-415B-47B4-8805-3CFFC52D8E67}"/>
              </a:ext>
            </a:extLst>
          </p:cNvPr>
          <p:cNvSpPr txBox="1"/>
          <p:nvPr/>
        </p:nvSpPr>
        <p:spPr>
          <a:xfrm rot="15942354">
            <a:off x="8802146" y="3686155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04AA8383-03F1-4E4D-9DD9-42EFA87FB56A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8101707" y="2604158"/>
            <a:ext cx="1268388" cy="2442214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64EDE79F-A0EE-44F3-8566-20CA25DB08BE}"/>
              </a:ext>
            </a:extLst>
          </p:cNvPr>
          <p:cNvSpPr txBox="1"/>
          <p:nvPr/>
        </p:nvSpPr>
        <p:spPr>
          <a:xfrm rot="17917886">
            <a:off x="8109223" y="3545550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58" name="Skupina 57">
            <a:extLst>
              <a:ext uri="{FF2B5EF4-FFF2-40B4-BE49-F238E27FC236}">
                <a16:creationId xmlns:a16="http://schemas.microsoft.com/office/drawing/2014/main" id="{76922E0A-8C33-483B-B8E2-E34FAA8B4AA8}"/>
              </a:ext>
            </a:extLst>
          </p:cNvPr>
          <p:cNvGrpSpPr/>
          <p:nvPr/>
        </p:nvGrpSpPr>
        <p:grpSpPr>
          <a:xfrm>
            <a:off x="10790365" y="5115365"/>
            <a:ext cx="466828" cy="705191"/>
            <a:chOff x="1458510" y="2666020"/>
            <a:chExt cx="466828" cy="705191"/>
          </a:xfrm>
        </p:grpSpPr>
        <p:sp>
          <p:nvSpPr>
            <p:cNvPr id="59" name="Obdélník 58">
              <a:extLst>
                <a:ext uri="{FF2B5EF4-FFF2-40B4-BE49-F238E27FC236}">
                  <a16:creationId xmlns:a16="http://schemas.microsoft.com/office/drawing/2014/main" id="{4C25F2E8-C22E-4C72-B33F-675FD77D3079}"/>
                </a:ext>
              </a:extLst>
            </p:cNvPr>
            <p:cNvSpPr/>
            <p:nvPr/>
          </p:nvSpPr>
          <p:spPr>
            <a:xfrm>
              <a:off x="1461673" y="2880052"/>
              <a:ext cx="454333" cy="4911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Obdélník 63">
              <a:extLst>
                <a:ext uri="{FF2B5EF4-FFF2-40B4-BE49-F238E27FC236}">
                  <a16:creationId xmlns:a16="http://schemas.microsoft.com/office/drawing/2014/main" id="{55B2DC2E-924F-4BC4-9E7A-5D3EFF0B2898}"/>
                </a:ext>
              </a:extLst>
            </p:cNvPr>
            <p:cNvSpPr/>
            <p:nvPr/>
          </p:nvSpPr>
          <p:spPr>
            <a:xfrm>
              <a:off x="1578999" y="2946633"/>
              <a:ext cx="225417" cy="1532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   </a:t>
              </a:r>
            </a:p>
          </p:txBody>
        </p:sp>
        <p:sp>
          <p:nvSpPr>
            <p:cNvPr id="66" name="Obdélník 65">
              <a:extLst>
                <a:ext uri="{FF2B5EF4-FFF2-40B4-BE49-F238E27FC236}">
                  <a16:creationId xmlns:a16="http://schemas.microsoft.com/office/drawing/2014/main" id="{F4C04FAA-CBB3-488D-A711-8CB3536A2BE0}"/>
                </a:ext>
              </a:extLst>
            </p:cNvPr>
            <p:cNvSpPr/>
            <p:nvPr/>
          </p:nvSpPr>
          <p:spPr>
            <a:xfrm>
              <a:off x="1626750" y="3148573"/>
              <a:ext cx="124180" cy="20831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67" name="Přímá spojnice 66">
              <a:extLst>
                <a:ext uri="{FF2B5EF4-FFF2-40B4-BE49-F238E27FC236}">
                  <a16:creationId xmlns:a16="http://schemas.microsoft.com/office/drawing/2014/main" id="{8A707ED5-E7A6-4E79-A8CB-1330ACD84C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8510" y="2666020"/>
              <a:ext cx="247280" cy="204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Přímá spojnice 68">
              <a:extLst>
                <a:ext uri="{FF2B5EF4-FFF2-40B4-BE49-F238E27FC236}">
                  <a16:creationId xmlns:a16="http://schemas.microsoft.com/office/drawing/2014/main" id="{6219058E-A699-4C16-978C-1EF1F011B0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82044" y="2666020"/>
              <a:ext cx="243294" cy="2140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Obdélník 70">
            <a:extLst>
              <a:ext uri="{FF2B5EF4-FFF2-40B4-BE49-F238E27FC236}">
                <a16:creationId xmlns:a16="http://schemas.microsoft.com/office/drawing/2014/main" id="{15084320-0165-439E-93FD-F61C49487D73}"/>
              </a:ext>
            </a:extLst>
          </p:cNvPr>
          <p:cNvSpPr/>
          <p:nvPr/>
        </p:nvSpPr>
        <p:spPr>
          <a:xfrm>
            <a:off x="11215523" y="5611150"/>
            <a:ext cx="576514" cy="3738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EANo</a:t>
            </a:r>
            <a:endParaRPr kumimoji="0" lang="cs-CZ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2" name="Přímá spojnice se šipkou 71">
            <a:extLst>
              <a:ext uri="{FF2B5EF4-FFF2-40B4-BE49-F238E27FC236}">
                <a16:creationId xmlns:a16="http://schemas.microsoft.com/office/drawing/2014/main" id="{2AA3EB61-92B6-4288-BC29-C93E04C113D0}"/>
              </a:ext>
            </a:extLst>
          </p:cNvPr>
          <p:cNvCxnSpPr>
            <a:cxnSpLocks/>
          </p:cNvCxnSpPr>
          <p:nvPr/>
        </p:nvCxnSpPr>
        <p:spPr>
          <a:xfrm>
            <a:off x="10799988" y="2647234"/>
            <a:ext cx="189661" cy="2419487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A11F440C-FE77-4F23-B209-FB31B3F4E207}"/>
              </a:ext>
            </a:extLst>
          </p:cNvPr>
          <p:cNvSpPr txBox="1"/>
          <p:nvPr/>
        </p:nvSpPr>
        <p:spPr>
          <a:xfrm rot="15942354">
            <a:off x="10232039" y="3729231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74" name="Přímá spojnice se šipkou 73">
            <a:extLst>
              <a:ext uri="{FF2B5EF4-FFF2-40B4-BE49-F238E27FC236}">
                <a16:creationId xmlns:a16="http://schemas.microsoft.com/office/drawing/2014/main" id="{BD55078F-01BE-4D45-B52F-4F8D24C4D085}"/>
              </a:ext>
            </a:extLst>
          </p:cNvPr>
          <p:cNvCxnSpPr>
            <a:cxnSpLocks/>
          </p:cNvCxnSpPr>
          <p:nvPr/>
        </p:nvCxnSpPr>
        <p:spPr>
          <a:xfrm flipH="1">
            <a:off x="9729751" y="2647234"/>
            <a:ext cx="1070237" cy="2430306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ovéPole 76">
            <a:extLst>
              <a:ext uri="{FF2B5EF4-FFF2-40B4-BE49-F238E27FC236}">
                <a16:creationId xmlns:a16="http://schemas.microsoft.com/office/drawing/2014/main" id="{9DD0FA97-AC0C-44E2-B41F-5CAD7E170C8D}"/>
              </a:ext>
            </a:extLst>
          </p:cNvPr>
          <p:cNvSpPr txBox="1"/>
          <p:nvPr/>
        </p:nvSpPr>
        <p:spPr>
          <a:xfrm rot="17659831">
            <a:off x="9597926" y="3587460"/>
            <a:ext cx="11092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cs-CZ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%, </a:t>
            </a:r>
            <a:r>
              <a:rPr kumimoji="0" lang="cs-CZ" sz="11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6914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33577"/>
            <a:ext cx="11113200" cy="4884861"/>
          </a:xfrm>
        </p:spPr>
        <p:txBody>
          <a:bodyPr>
            <a:normAutofit fontScale="92500" lnSpcReduction="10000"/>
          </a:bodyPr>
          <a:lstStyle/>
          <a:p>
            <a:pPr marL="92075" lvl="2" indent="793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/>
              <a:t>Statický alokační klíč</a:t>
            </a:r>
            <a:r>
              <a:rPr lang="en-US" sz="2400" b="1" dirty="0"/>
              <a:t> </a:t>
            </a:r>
            <a:r>
              <a:rPr lang="cs-CZ" sz="2400" b="1" dirty="0"/>
              <a:t>s respektováním </a:t>
            </a:r>
            <a:r>
              <a:rPr lang="cs-CZ" sz="2400" b="1" dirty="0" err="1"/>
              <a:t>výrobnové</a:t>
            </a:r>
            <a:r>
              <a:rPr lang="cs-CZ" sz="2400" b="1" dirty="0"/>
              <a:t> priority a s iteračním opakováním (jen u skupin do 50 EAN včetně):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Pro každý pár </a:t>
            </a:r>
            <a:r>
              <a:rPr lang="cs-CZ" sz="2400" dirty="0" err="1"/>
              <a:t>EANo</a:t>
            </a:r>
            <a:r>
              <a:rPr lang="cs-CZ" sz="2400" dirty="0"/>
              <a:t> a </a:t>
            </a:r>
            <a:r>
              <a:rPr lang="cs-CZ" sz="2400" dirty="0" err="1"/>
              <a:t>EANd</a:t>
            </a:r>
            <a:r>
              <a:rPr lang="cs-CZ" sz="2400" dirty="0"/>
              <a:t> je definované procento, kterým je alokovaný objem dodávky sdílené z daného </a:t>
            </a:r>
            <a:r>
              <a:rPr lang="cs-CZ" sz="2400" dirty="0" err="1"/>
              <a:t>EANd</a:t>
            </a:r>
            <a:r>
              <a:rPr lang="cs-CZ" sz="2400" dirty="0"/>
              <a:t> do daného </a:t>
            </a:r>
            <a:r>
              <a:rPr lang="cs-CZ" sz="2400" dirty="0" err="1"/>
              <a:t>EANo</a:t>
            </a:r>
            <a:r>
              <a:rPr lang="cs-CZ" sz="2400" dirty="0"/>
              <a:t>. 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Objem sdílené elektřiny v každém zúčtovacím intervalu  je určen tímto procentem a je zároveň shora omezen spotřebou </a:t>
            </a:r>
            <a:r>
              <a:rPr lang="cs-CZ" sz="2400" dirty="0" err="1"/>
              <a:t>EANo</a:t>
            </a:r>
            <a:r>
              <a:rPr lang="cs-CZ" sz="2400" dirty="0"/>
              <a:t> v daném zúčtovacím intervalu. 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Každý </a:t>
            </a:r>
            <a:r>
              <a:rPr lang="cs-CZ" sz="2400" dirty="0" err="1"/>
              <a:t>EANo</a:t>
            </a:r>
            <a:r>
              <a:rPr lang="cs-CZ" sz="2400" dirty="0"/>
              <a:t> má stanoveno pořadí </a:t>
            </a:r>
            <a:r>
              <a:rPr lang="cs-CZ" sz="2400" dirty="0" err="1"/>
              <a:t>EANd</a:t>
            </a:r>
            <a:r>
              <a:rPr lang="cs-CZ" sz="2400" dirty="0"/>
              <a:t> v jakém z nich elektřinu sdílí (index priority výrobny).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Iterativní opakování statického alokačního klíče u skupin do 50 EAN včetně aproximuje dynamický alokační klíč pro elektřinu, kterou se nepodařilo alokovat v prvním kole statické alokace.</a:t>
            </a:r>
          </a:p>
          <a:p>
            <a:pPr marL="534988" lvl="3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Počet iterací = min(5, počet</a:t>
            </a:r>
            <a:r>
              <a:rPr lang="en-US" sz="2400" dirty="0"/>
              <a:t> </a:t>
            </a:r>
            <a:r>
              <a:rPr lang="cs-CZ" sz="2400" dirty="0" err="1"/>
              <a:t>EANo</a:t>
            </a:r>
            <a:r>
              <a:rPr lang="cs-CZ" sz="2400" dirty="0"/>
              <a:t> ve skupině sdílení), tedy až 5 iterací.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CB0C0BB7-365C-41EA-9E75-00750951A82D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Alokační klíč</a:t>
            </a:r>
          </a:p>
        </p:txBody>
      </p:sp>
    </p:spTree>
    <p:extLst>
      <p:ext uri="{BB962C8B-B14F-4D97-AF65-F5344CB8AC3E}">
        <p14:creationId xmlns:p14="http://schemas.microsoft.com/office/powerpoint/2010/main" val="3912032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92500" lnSpcReduction="20000"/>
          </a:bodyPr>
          <a:lstStyle/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b="1" dirty="0"/>
              <a:t>Zúčtování dodávky a fakturace respektují využívání DS při sdílení elektřiny: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komodity se použije vždy změřená spotřeba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snížená o alokovanou elektřinu ze všech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ze kterých daný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elektřinu sdílí.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regulovaných složek se použije změřená spotřeba</a:t>
            </a:r>
            <a:r>
              <a:rPr lang="en-US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snížená o alokovanou elektřinu </a:t>
            </a:r>
            <a:r>
              <a:rPr lang="en-US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pouze</a:t>
            </a:r>
            <a:r>
              <a:rPr lang="en-US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ze kterých daný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sdílí elektřinu bez využití DS (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stejnou HDS)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fakturaci dodávky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sítě se použije změřená dodávka do sítě snížená o elektřinu alokovanou z daného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všech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do kterých dané </a:t>
            </a:r>
            <a:r>
              <a:rPr lang="cs-CZ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elektřinu sdílí.</a:t>
            </a:r>
            <a:r>
              <a:rPr lang="cs-CZ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b="1" dirty="0"/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b="1" dirty="0"/>
              <a:t>Na faktuře budou podle novelizované vyhlášky o vyúčtování dodávek uvedeny následující informace: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změřené elektřiny.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elektřiny dodané obchodníkem = změřeno – sdíleno.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Objem elektřiny distribuované distributorem = změřeno – sdíleno bez </a:t>
            </a:r>
            <a:r>
              <a:rPr lang="cs-CZ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využití DS.</a:t>
            </a: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b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Zúčtování dodávky a fakturace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3243211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000" dirty="0"/>
              <a:t>P</a:t>
            </a:r>
            <a:r>
              <a:rPr lang="cs-CZ" sz="2000" dirty="0" err="1"/>
              <a:t>říklad</a:t>
            </a:r>
            <a:r>
              <a:rPr lang="cs-CZ" sz="2000" dirty="0"/>
              <a:t> aproximace dynamického alokačního klíče iteračním opakování </a:t>
            </a:r>
            <a:r>
              <a:rPr lang="en-US" sz="2000" dirty="0" err="1"/>
              <a:t>statick</a:t>
            </a:r>
            <a:r>
              <a:rPr lang="cs-CZ" sz="2000" dirty="0"/>
              <a:t>é alokace</a:t>
            </a:r>
            <a:endParaRPr lang="cs-CZ" sz="1400" i="1" dirty="0"/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2EFF4FEF-9297-4D1B-BA93-42EEB9276622}"/>
              </a:ext>
            </a:extLst>
          </p:cNvPr>
          <p:cNvGraphicFramePr>
            <a:graphicFrameLocks noGrp="1"/>
          </p:cNvGraphicFramePr>
          <p:nvPr/>
        </p:nvGraphicFramePr>
        <p:xfrm>
          <a:off x="5198440" y="3002325"/>
          <a:ext cx="4868683" cy="1483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86700">
                  <a:extLst>
                    <a:ext uri="{9D8B030D-6E8A-4147-A177-3AD203B41FA5}">
                      <a16:colId xmlns:a16="http://schemas.microsoft.com/office/drawing/2014/main" val="3938337227"/>
                    </a:ext>
                  </a:extLst>
                </a:gridCol>
                <a:gridCol w="1938601">
                  <a:extLst>
                    <a:ext uri="{9D8B030D-6E8A-4147-A177-3AD203B41FA5}">
                      <a16:colId xmlns:a16="http://schemas.microsoft.com/office/drawing/2014/main" val="1294723930"/>
                    </a:ext>
                  </a:extLst>
                </a:gridCol>
                <a:gridCol w="1943382">
                  <a:extLst>
                    <a:ext uri="{9D8B030D-6E8A-4147-A177-3AD203B41FA5}">
                      <a16:colId xmlns:a16="http://schemas.microsoft.com/office/drawing/2014/main" val="1619288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err="1"/>
                        <a:t>EANo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Priorita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Priorita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852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1  50 %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2  50 %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085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1  20 %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2  20 %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243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EANo3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1  30 %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err="1"/>
                        <a:t>EANd</a:t>
                      </a:r>
                      <a:r>
                        <a:rPr lang="en-US" dirty="0"/>
                        <a:t>2  30 %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070744"/>
                  </a:ext>
                </a:extLst>
              </a:tr>
            </a:tbl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8CC1F84C-1BED-45B2-A829-7B616BAD4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29C828C9-CFBC-4EB0-B09F-306A42549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17" y="1143815"/>
            <a:ext cx="9484706" cy="5339292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565F531C-3539-4FAA-A6B1-416333D08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E71496DB-9B04-4134-8614-E61FEAB30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17" y="1143815"/>
            <a:ext cx="9484706" cy="531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9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>
            <a:extLst>
              <a:ext uri="{FF2B5EF4-FFF2-40B4-BE49-F238E27FC236}">
                <a16:creationId xmlns:a16="http://schemas.microsoft.com/office/drawing/2014/main" id="{EBCC04E8-EEED-424B-ACC6-44496739432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008806" y="3237998"/>
            <a:ext cx="3627833" cy="346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0AC94367-E0B7-45F8-B2EB-E38455710F01}"/>
              </a:ext>
            </a:extLst>
          </p:cNvPr>
          <p:cNvGrpSpPr/>
          <p:nvPr/>
        </p:nvGrpSpPr>
        <p:grpSpPr>
          <a:xfrm>
            <a:off x="3243680" y="1025658"/>
            <a:ext cx="7180975" cy="5859017"/>
            <a:chOff x="6614808" y="2160000"/>
            <a:chExt cx="5038392" cy="4182920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8AA7B227-EF5A-4819-8EBD-05AC4E49F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5570" y="2707352"/>
              <a:ext cx="5037630" cy="3191059"/>
            </a:xfrm>
            <a:custGeom>
              <a:avLst/>
              <a:gdLst>
                <a:gd name="T0" fmla="*/ 904 w 1298"/>
                <a:gd name="T1" fmla="*/ 540 h 1973"/>
                <a:gd name="T2" fmla="*/ 1043 w 1298"/>
                <a:gd name="T3" fmla="*/ 399 h 1973"/>
                <a:gd name="T4" fmla="*/ 1043 w 1298"/>
                <a:gd name="T5" fmla="*/ 916 h 1973"/>
                <a:gd name="T6" fmla="*/ 904 w 1298"/>
                <a:gd name="T7" fmla="*/ 775 h 1973"/>
                <a:gd name="T8" fmla="*/ 1043 w 1298"/>
                <a:gd name="T9" fmla="*/ 916 h 1973"/>
                <a:gd name="T10" fmla="*/ 904 w 1298"/>
                <a:gd name="T11" fmla="*/ 1292 h 1973"/>
                <a:gd name="T12" fmla="*/ 1043 w 1298"/>
                <a:gd name="T13" fmla="*/ 1151 h 1973"/>
                <a:gd name="T14" fmla="*/ 1043 w 1298"/>
                <a:gd name="T15" fmla="*/ 1668 h 1973"/>
                <a:gd name="T16" fmla="*/ 904 w 1298"/>
                <a:gd name="T17" fmla="*/ 1527 h 1973"/>
                <a:gd name="T18" fmla="*/ 1043 w 1298"/>
                <a:gd name="T19" fmla="*/ 1668 h 1973"/>
                <a:gd name="T20" fmla="*/ 579 w 1298"/>
                <a:gd name="T21" fmla="*/ 540 h 1973"/>
                <a:gd name="T22" fmla="*/ 718 w 1298"/>
                <a:gd name="T23" fmla="*/ 399 h 1973"/>
                <a:gd name="T24" fmla="*/ 718 w 1298"/>
                <a:gd name="T25" fmla="*/ 916 h 1973"/>
                <a:gd name="T26" fmla="*/ 579 w 1298"/>
                <a:gd name="T27" fmla="*/ 775 h 1973"/>
                <a:gd name="T28" fmla="*/ 718 w 1298"/>
                <a:gd name="T29" fmla="*/ 916 h 1973"/>
                <a:gd name="T30" fmla="*/ 579 w 1298"/>
                <a:gd name="T31" fmla="*/ 1292 h 1973"/>
                <a:gd name="T32" fmla="*/ 718 w 1298"/>
                <a:gd name="T33" fmla="*/ 1151 h 1973"/>
                <a:gd name="T34" fmla="*/ 718 w 1298"/>
                <a:gd name="T35" fmla="*/ 1809 h 1973"/>
                <a:gd name="T36" fmla="*/ 579 w 1298"/>
                <a:gd name="T37" fmla="*/ 1527 h 1973"/>
                <a:gd name="T38" fmla="*/ 718 w 1298"/>
                <a:gd name="T39" fmla="*/ 1809 h 1973"/>
                <a:gd name="T40" fmla="*/ 255 w 1298"/>
                <a:gd name="T41" fmla="*/ 540 h 1973"/>
                <a:gd name="T42" fmla="*/ 394 w 1298"/>
                <a:gd name="T43" fmla="*/ 399 h 1973"/>
                <a:gd name="T44" fmla="*/ 394 w 1298"/>
                <a:gd name="T45" fmla="*/ 916 h 1973"/>
                <a:gd name="T46" fmla="*/ 255 w 1298"/>
                <a:gd name="T47" fmla="*/ 775 h 1973"/>
                <a:gd name="T48" fmla="*/ 394 w 1298"/>
                <a:gd name="T49" fmla="*/ 916 h 1973"/>
                <a:gd name="T50" fmla="*/ 255 w 1298"/>
                <a:gd name="T51" fmla="*/ 1292 h 1973"/>
                <a:gd name="T52" fmla="*/ 394 w 1298"/>
                <a:gd name="T53" fmla="*/ 1151 h 1973"/>
                <a:gd name="T54" fmla="*/ 394 w 1298"/>
                <a:gd name="T55" fmla="*/ 1668 h 1973"/>
                <a:gd name="T56" fmla="*/ 255 w 1298"/>
                <a:gd name="T57" fmla="*/ 1527 h 1973"/>
                <a:gd name="T58" fmla="*/ 394 w 1298"/>
                <a:gd name="T59" fmla="*/ 1668 h 1973"/>
                <a:gd name="T60" fmla="*/ 1205 w 1298"/>
                <a:gd name="T61" fmla="*/ 235 h 1973"/>
                <a:gd name="T62" fmla="*/ 1135 w 1298"/>
                <a:gd name="T63" fmla="*/ 94 h 1973"/>
                <a:gd name="T64" fmla="*/ 1066 w 1298"/>
                <a:gd name="T65" fmla="*/ 0 h 1973"/>
                <a:gd name="T66" fmla="*/ 232 w 1298"/>
                <a:gd name="T67" fmla="*/ 94 h 1973"/>
                <a:gd name="T68" fmla="*/ 163 w 1298"/>
                <a:gd name="T69" fmla="*/ 235 h 1973"/>
                <a:gd name="T70" fmla="*/ 93 w 1298"/>
                <a:gd name="T71" fmla="*/ 1809 h 1973"/>
                <a:gd name="T72" fmla="*/ 0 w 1298"/>
                <a:gd name="T73" fmla="*/ 1973 h 1973"/>
                <a:gd name="T74" fmla="*/ 1298 w 1298"/>
                <a:gd name="T75" fmla="*/ 1809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98" h="1973">
                  <a:moveTo>
                    <a:pt x="1043" y="540"/>
                  </a:moveTo>
                  <a:lnTo>
                    <a:pt x="904" y="540"/>
                  </a:lnTo>
                  <a:lnTo>
                    <a:pt x="904" y="399"/>
                  </a:lnTo>
                  <a:lnTo>
                    <a:pt x="1043" y="399"/>
                  </a:lnTo>
                  <a:lnTo>
                    <a:pt x="1043" y="540"/>
                  </a:lnTo>
                  <a:close/>
                  <a:moveTo>
                    <a:pt x="1043" y="916"/>
                  </a:moveTo>
                  <a:lnTo>
                    <a:pt x="904" y="916"/>
                  </a:lnTo>
                  <a:lnTo>
                    <a:pt x="904" y="775"/>
                  </a:lnTo>
                  <a:lnTo>
                    <a:pt x="1043" y="775"/>
                  </a:lnTo>
                  <a:lnTo>
                    <a:pt x="1043" y="916"/>
                  </a:lnTo>
                  <a:close/>
                  <a:moveTo>
                    <a:pt x="1043" y="1292"/>
                  </a:moveTo>
                  <a:lnTo>
                    <a:pt x="904" y="1292"/>
                  </a:lnTo>
                  <a:lnTo>
                    <a:pt x="904" y="1151"/>
                  </a:lnTo>
                  <a:lnTo>
                    <a:pt x="1043" y="1151"/>
                  </a:lnTo>
                  <a:lnTo>
                    <a:pt x="1043" y="1292"/>
                  </a:lnTo>
                  <a:close/>
                  <a:moveTo>
                    <a:pt x="1043" y="1668"/>
                  </a:moveTo>
                  <a:lnTo>
                    <a:pt x="904" y="1668"/>
                  </a:lnTo>
                  <a:lnTo>
                    <a:pt x="904" y="1527"/>
                  </a:lnTo>
                  <a:lnTo>
                    <a:pt x="1043" y="1527"/>
                  </a:lnTo>
                  <a:lnTo>
                    <a:pt x="1043" y="1668"/>
                  </a:lnTo>
                  <a:close/>
                  <a:moveTo>
                    <a:pt x="718" y="540"/>
                  </a:moveTo>
                  <a:lnTo>
                    <a:pt x="579" y="540"/>
                  </a:lnTo>
                  <a:lnTo>
                    <a:pt x="579" y="399"/>
                  </a:lnTo>
                  <a:lnTo>
                    <a:pt x="718" y="399"/>
                  </a:lnTo>
                  <a:lnTo>
                    <a:pt x="718" y="540"/>
                  </a:lnTo>
                  <a:close/>
                  <a:moveTo>
                    <a:pt x="718" y="916"/>
                  </a:moveTo>
                  <a:lnTo>
                    <a:pt x="579" y="916"/>
                  </a:lnTo>
                  <a:lnTo>
                    <a:pt x="579" y="775"/>
                  </a:lnTo>
                  <a:lnTo>
                    <a:pt x="718" y="775"/>
                  </a:lnTo>
                  <a:lnTo>
                    <a:pt x="718" y="916"/>
                  </a:lnTo>
                  <a:close/>
                  <a:moveTo>
                    <a:pt x="718" y="1292"/>
                  </a:moveTo>
                  <a:lnTo>
                    <a:pt x="579" y="1292"/>
                  </a:lnTo>
                  <a:lnTo>
                    <a:pt x="579" y="1151"/>
                  </a:lnTo>
                  <a:lnTo>
                    <a:pt x="718" y="1151"/>
                  </a:lnTo>
                  <a:lnTo>
                    <a:pt x="718" y="1292"/>
                  </a:lnTo>
                  <a:close/>
                  <a:moveTo>
                    <a:pt x="718" y="1809"/>
                  </a:moveTo>
                  <a:lnTo>
                    <a:pt x="579" y="1809"/>
                  </a:lnTo>
                  <a:lnTo>
                    <a:pt x="579" y="1527"/>
                  </a:lnTo>
                  <a:lnTo>
                    <a:pt x="718" y="1527"/>
                  </a:lnTo>
                  <a:lnTo>
                    <a:pt x="718" y="1809"/>
                  </a:lnTo>
                  <a:close/>
                  <a:moveTo>
                    <a:pt x="394" y="540"/>
                  </a:moveTo>
                  <a:lnTo>
                    <a:pt x="255" y="540"/>
                  </a:lnTo>
                  <a:lnTo>
                    <a:pt x="255" y="399"/>
                  </a:lnTo>
                  <a:lnTo>
                    <a:pt x="394" y="399"/>
                  </a:lnTo>
                  <a:lnTo>
                    <a:pt x="394" y="540"/>
                  </a:lnTo>
                  <a:close/>
                  <a:moveTo>
                    <a:pt x="394" y="916"/>
                  </a:moveTo>
                  <a:lnTo>
                    <a:pt x="255" y="916"/>
                  </a:lnTo>
                  <a:lnTo>
                    <a:pt x="255" y="775"/>
                  </a:lnTo>
                  <a:lnTo>
                    <a:pt x="394" y="775"/>
                  </a:lnTo>
                  <a:lnTo>
                    <a:pt x="394" y="916"/>
                  </a:lnTo>
                  <a:close/>
                  <a:moveTo>
                    <a:pt x="394" y="1292"/>
                  </a:moveTo>
                  <a:lnTo>
                    <a:pt x="255" y="1292"/>
                  </a:lnTo>
                  <a:lnTo>
                    <a:pt x="255" y="1151"/>
                  </a:lnTo>
                  <a:lnTo>
                    <a:pt x="394" y="1151"/>
                  </a:lnTo>
                  <a:lnTo>
                    <a:pt x="394" y="1292"/>
                  </a:lnTo>
                  <a:close/>
                  <a:moveTo>
                    <a:pt x="394" y="1668"/>
                  </a:moveTo>
                  <a:lnTo>
                    <a:pt x="255" y="1668"/>
                  </a:lnTo>
                  <a:lnTo>
                    <a:pt x="255" y="1527"/>
                  </a:lnTo>
                  <a:lnTo>
                    <a:pt x="394" y="1527"/>
                  </a:lnTo>
                  <a:lnTo>
                    <a:pt x="394" y="1668"/>
                  </a:lnTo>
                  <a:close/>
                  <a:moveTo>
                    <a:pt x="1205" y="1809"/>
                  </a:moveTo>
                  <a:lnTo>
                    <a:pt x="1205" y="235"/>
                  </a:lnTo>
                  <a:lnTo>
                    <a:pt x="1135" y="235"/>
                  </a:lnTo>
                  <a:lnTo>
                    <a:pt x="1135" y="94"/>
                  </a:lnTo>
                  <a:lnTo>
                    <a:pt x="1066" y="94"/>
                  </a:lnTo>
                  <a:lnTo>
                    <a:pt x="1066" y="0"/>
                  </a:lnTo>
                  <a:lnTo>
                    <a:pt x="232" y="0"/>
                  </a:lnTo>
                  <a:lnTo>
                    <a:pt x="232" y="94"/>
                  </a:lnTo>
                  <a:lnTo>
                    <a:pt x="163" y="94"/>
                  </a:lnTo>
                  <a:lnTo>
                    <a:pt x="163" y="235"/>
                  </a:lnTo>
                  <a:lnTo>
                    <a:pt x="93" y="235"/>
                  </a:lnTo>
                  <a:lnTo>
                    <a:pt x="93" y="1809"/>
                  </a:lnTo>
                  <a:lnTo>
                    <a:pt x="0" y="1809"/>
                  </a:lnTo>
                  <a:lnTo>
                    <a:pt x="0" y="1973"/>
                  </a:lnTo>
                  <a:lnTo>
                    <a:pt x="1298" y="1973"/>
                  </a:lnTo>
                  <a:lnTo>
                    <a:pt x="1298" y="1809"/>
                  </a:lnTo>
                  <a:lnTo>
                    <a:pt x="1205" y="1809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04F66DDB-83A7-4FBD-8B28-D8516A6F0D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367" y="2160000"/>
              <a:ext cx="3660416" cy="632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F1D4B4CD-52C5-4862-9D5D-90A2EFCE8E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14808" y="6017328"/>
              <a:ext cx="5019612" cy="23748"/>
            </a:xfrm>
            <a:prstGeom prst="line">
              <a:avLst/>
            </a:prstGeom>
            <a:noFill/>
            <a:ln w="444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82CDBB75-F431-4345-9B2E-AABFA17A1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8725" y="6096699"/>
              <a:ext cx="171232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Distribuční soustava</a:t>
              </a:r>
              <a:endParaRPr kumimoji="0" lang="cs-CZ" alt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Line 18">
              <a:extLst>
                <a:ext uri="{FF2B5EF4-FFF2-40B4-BE49-F238E27FC236}">
                  <a16:creationId xmlns:a16="http://schemas.microsoft.com/office/drawing/2014/main" id="{EB070B71-CAEE-4B25-87FE-035D9D4246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7670" y="3472759"/>
              <a:ext cx="3606" cy="2553903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Rectangle 173">
              <a:extLst>
                <a:ext uri="{FF2B5EF4-FFF2-40B4-BE49-F238E27FC236}">
                  <a16:creationId xmlns:a16="http://schemas.microsoft.com/office/drawing/2014/main" id="{B51459CA-6895-4867-ABEC-6B3396E56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2883" y="3147892"/>
              <a:ext cx="647837" cy="175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Vůdčí PM</a:t>
              </a:r>
            </a:p>
          </p:txBody>
        </p:sp>
        <p:sp>
          <p:nvSpPr>
            <p:cNvPr id="13" name="Rectangle 173">
              <a:extLst>
                <a:ext uri="{FF2B5EF4-FFF2-40B4-BE49-F238E27FC236}">
                  <a16:creationId xmlns:a16="http://schemas.microsoft.com/office/drawing/2014/main" id="{13637321-621B-44B7-89F9-181C403E64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523248" y="4045022"/>
              <a:ext cx="1742599" cy="172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Přidružená PM</a:t>
              </a:r>
              <a:endParaRPr kumimoji="0" lang="cs-CZ" alt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Line 22">
              <a:extLst>
                <a:ext uri="{FF2B5EF4-FFF2-40B4-BE49-F238E27FC236}">
                  <a16:creationId xmlns:a16="http://schemas.microsoft.com/office/drawing/2014/main" id="{D308A4B2-3630-4D5B-9724-6F55000F05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76152" y="2719627"/>
              <a:ext cx="0" cy="742353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" name="Line 22">
              <a:extLst>
                <a:ext uri="{FF2B5EF4-FFF2-40B4-BE49-F238E27FC236}">
                  <a16:creationId xmlns:a16="http://schemas.microsoft.com/office/drawing/2014/main" id="{0DFF02BF-11E0-46C5-95BC-89DC33DC64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8725" y="3463523"/>
              <a:ext cx="747427" cy="2914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928594FC-DB40-485D-9A3F-7B36CDAD162C}"/>
                </a:ext>
              </a:extLst>
            </p:cNvPr>
            <p:cNvGrpSpPr/>
            <p:nvPr/>
          </p:nvGrpSpPr>
          <p:grpSpPr>
            <a:xfrm>
              <a:off x="8593730" y="3356284"/>
              <a:ext cx="323632" cy="167115"/>
              <a:chOff x="2288561" y="2293455"/>
              <a:chExt cx="323632" cy="167115"/>
            </a:xfrm>
          </p:grpSpPr>
          <p:sp>
            <p:nvSpPr>
              <p:cNvPr id="17" name="Oval 169">
                <a:extLst>
                  <a:ext uri="{FF2B5EF4-FFF2-40B4-BE49-F238E27FC236}">
                    <a16:creationId xmlns:a16="http://schemas.microsoft.com/office/drawing/2014/main" id="{E638713D-31D3-440F-B101-17BA84DC8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396" y="2324385"/>
                <a:ext cx="126586" cy="136185"/>
              </a:xfrm>
              <a:prstGeom prst="ellipse">
                <a:avLst/>
              </a:prstGeom>
              <a:solidFill>
                <a:schemeClr val="tx1"/>
              </a:solidFill>
              <a:ln w="190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" name="Freeform 170">
                <a:extLst>
                  <a:ext uri="{FF2B5EF4-FFF2-40B4-BE49-F238E27FC236}">
                    <a16:creationId xmlns:a16="http://schemas.microsoft.com/office/drawing/2014/main" id="{FC6E90A6-9B9F-4A49-A97C-FF886A4C29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561" y="2293455"/>
                <a:ext cx="323632" cy="167115"/>
              </a:xfrm>
              <a:custGeom>
                <a:avLst/>
                <a:gdLst>
                  <a:gd name="T0" fmla="*/ 3 w 163"/>
                  <a:gd name="T1" fmla="*/ 83 h 83"/>
                  <a:gd name="T2" fmla="*/ 123 w 163"/>
                  <a:gd name="T3" fmla="*/ 24 h 83"/>
                  <a:gd name="T4" fmla="*/ 120 w 163"/>
                  <a:gd name="T5" fmla="*/ 18 h 83"/>
                  <a:gd name="T6" fmla="*/ 0 w 163"/>
                  <a:gd name="T7" fmla="*/ 76 h 83"/>
                  <a:gd name="T8" fmla="*/ 3 w 163"/>
                  <a:gd name="T9" fmla="*/ 83 h 83"/>
                  <a:gd name="T10" fmla="*/ 126 w 163"/>
                  <a:gd name="T11" fmla="*/ 50 h 83"/>
                  <a:gd name="T12" fmla="*/ 163 w 163"/>
                  <a:gd name="T13" fmla="*/ 0 h 83"/>
                  <a:gd name="T14" fmla="*/ 101 w 163"/>
                  <a:gd name="T15" fmla="*/ 0 h 83"/>
                  <a:gd name="T16" fmla="*/ 126 w 163"/>
                  <a:gd name="T1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83">
                    <a:moveTo>
                      <a:pt x="3" y="83"/>
                    </a:moveTo>
                    <a:lnTo>
                      <a:pt x="123" y="24"/>
                    </a:lnTo>
                    <a:lnTo>
                      <a:pt x="120" y="18"/>
                    </a:lnTo>
                    <a:lnTo>
                      <a:pt x="0" y="76"/>
                    </a:lnTo>
                    <a:lnTo>
                      <a:pt x="3" y="83"/>
                    </a:lnTo>
                    <a:close/>
                    <a:moveTo>
                      <a:pt x="126" y="50"/>
                    </a:moveTo>
                    <a:lnTo>
                      <a:pt x="163" y="0"/>
                    </a:lnTo>
                    <a:lnTo>
                      <a:pt x="101" y="0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chemeClr val="tx1"/>
              </a:solidFill>
              <a:ln w="0" cap="flat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81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Line 22">
              <a:extLst>
                <a:ext uri="{FF2B5EF4-FFF2-40B4-BE49-F238E27FC236}">
                  <a16:creationId xmlns:a16="http://schemas.microsoft.com/office/drawing/2014/main" id="{0BD7D45D-D0EC-4131-BEB2-C4D5710AFE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853669" y="3466436"/>
              <a:ext cx="581399" cy="1889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" name="Line 22">
              <a:extLst>
                <a:ext uri="{FF2B5EF4-FFF2-40B4-BE49-F238E27FC236}">
                  <a16:creationId xmlns:a16="http://schemas.microsoft.com/office/drawing/2014/main" id="{3B4FD0E3-2AD3-4272-BB1D-A104D50E53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45351" y="4071796"/>
              <a:ext cx="641121" cy="1888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" name="Line 22">
              <a:extLst>
                <a:ext uri="{FF2B5EF4-FFF2-40B4-BE49-F238E27FC236}">
                  <a16:creationId xmlns:a16="http://schemas.microsoft.com/office/drawing/2014/main" id="{D554959D-C242-4C04-9D8F-2C006E586D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853676" y="4068141"/>
              <a:ext cx="581399" cy="1889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B1C46AE7-7667-486F-B587-4C12FB89C7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853676" y="4684462"/>
              <a:ext cx="581399" cy="1889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" name="Line 22">
              <a:extLst>
                <a:ext uri="{FF2B5EF4-FFF2-40B4-BE49-F238E27FC236}">
                  <a16:creationId xmlns:a16="http://schemas.microsoft.com/office/drawing/2014/main" id="{A8C4EB75-4475-4810-852F-0FDF0984C3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853676" y="5292443"/>
              <a:ext cx="581399" cy="1889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" name="Line 22">
              <a:extLst>
                <a:ext uri="{FF2B5EF4-FFF2-40B4-BE49-F238E27FC236}">
                  <a16:creationId xmlns:a16="http://schemas.microsoft.com/office/drawing/2014/main" id="{639C4A23-B42F-491D-B76E-7CD429B88F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54317" y="4687717"/>
              <a:ext cx="1851099" cy="189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Line 22">
              <a:extLst>
                <a:ext uri="{FF2B5EF4-FFF2-40B4-BE49-F238E27FC236}">
                  <a16:creationId xmlns:a16="http://schemas.microsoft.com/office/drawing/2014/main" id="{FB591245-F2B8-4FD3-9A94-53FC594BF5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63241" y="5286525"/>
              <a:ext cx="1842174" cy="7481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Rectangle 173">
              <a:extLst>
                <a:ext uri="{FF2B5EF4-FFF2-40B4-BE49-F238E27FC236}">
                  <a16:creationId xmlns:a16="http://schemas.microsoft.com/office/drawing/2014/main" id="{1145639B-CEA1-4C54-9A04-4196E2E9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8425" y="3936776"/>
              <a:ext cx="201978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TDD</a:t>
              </a:r>
            </a:p>
          </p:txBody>
        </p:sp>
        <p:sp>
          <p:nvSpPr>
            <p:cNvPr id="31" name="Rectangle 173">
              <a:extLst>
                <a:ext uri="{FF2B5EF4-FFF2-40B4-BE49-F238E27FC236}">
                  <a16:creationId xmlns:a16="http://schemas.microsoft.com/office/drawing/2014/main" id="{1835C9AA-11A7-44FD-A524-278D6874C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1053" y="4593429"/>
              <a:ext cx="478005" cy="19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</p:txBody>
        </p:sp>
        <p:sp>
          <p:nvSpPr>
            <p:cNvPr id="32" name="Rectangle 173">
              <a:extLst>
                <a:ext uri="{FF2B5EF4-FFF2-40B4-BE49-F238E27FC236}">
                  <a16:creationId xmlns:a16="http://schemas.microsoft.com/office/drawing/2014/main" id="{88034F6F-E4A2-47DB-910D-FEE443D10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7666" y="5188167"/>
              <a:ext cx="478005" cy="19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</p:txBody>
        </p:sp>
        <p:sp>
          <p:nvSpPr>
            <p:cNvPr id="33" name="Rectangle 173">
              <a:extLst>
                <a:ext uri="{FF2B5EF4-FFF2-40B4-BE49-F238E27FC236}">
                  <a16:creationId xmlns:a16="http://schemas.microsoft.com/office/drawing/2014/main" id="{F76D6A67-10E9-43F7-84BC-65DB6964D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3238" y="3286498"/>
              <a:ext cx="3847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Průběh</a:t>
              </a:r>
            </a:p>
          </p:txBody>
        </p:sp>
        <p:sp>
          <p:nvSpPr>
            <p:cNvPr id="35" name="Rectangle 173">
              <a:extLst>
                <a:ext uri="{FF2B5EF4-FFF2-40B4-BE49-F238E27FC236}">
                  <a16:creationId xmlns:a16="http://schemas.microsoft.com/office/drawing/2014/main" id="{9048B047-3B6F-4A30-AA8E-64EE73944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909" y="5195458"/>
              <a:ext cx="478005" cy="19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</p:txBody>
        </p:sp>
        <p:sp>
          <p:nvSpPr>
            <p:cNvPr id="36" name="Rectangle 173">
              <a:extLst>
                <a:ext uri="{FF2B5EF4-FFF2-40B4-BE49-F238E27FC236}">
                  <a16:creationId xmlns:a16="http://schemas.microsoft.com/office/drawing/2014/main" id="{F312CC3D-4AEA-492A-AC56-42FB30A9A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4089" y="3971953"/>
              <a:ext cx="478005" cy="19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</p:txBody>
        </p:sp>
        <p:sp>
          <p:nvSpPr>
            <p:cNvPr id="37" name="Rectangle 173">
              <a:extLst>
                <a:ext uri="{FF2B5EF4-FFF2-40B4-BE49-F238E27FC236}">
                  <a16:creationId xmlns:a16="http://schemas.microsoft.com/office/drawing/2014/main" id="{3AAF5A09-D4B2-4C8E-BDA2-56569C3F0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4261" y="4593707"/>
              <a:ext cx="478005" cy="19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</p:txBody>
        </p:sp>
        <p:sp>
          <p:nvSpPr>
            <p:cNvPr id="38" name="Rectangle 173">
              <a:extLst>
                <a:ext uri="{FF2B5EF4-FFF2-40B4-BE49-F238E27FC236}">
                  <a16:creationId xmlns:a16="http://schemas.microsoft.com/office/drawing/2014/main" id="{6565C4D6-D311-4693-99A9-C0F42D0D8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9035" y="5197204"/>
              <a:ext cx="478005" cy="296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 bez účasti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ve sdílení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altLang="cs-CZ" sz="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43" name="Rectangle 173">
              <a:extLst>
                <a:ext uri="{FF2B5EF4-FFF2-40B4-BE49-F238E27FC236}">
                  <a16:creationId xmlns:a16="http://schemas.microsoft.com/office/drawing/2014/main" id="{0B7052C8-FFD5-468B-9644-E3CD5CF06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7081" y="3336284"/>
              <a:ext cx="245977" cy="98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OMp1 </a:t>
              </a:r>
            </a:p>
          </p:txBody>
        </p:sp>
        <p:sp>
          <p:nvSpPr>
            <p:cNvPr id="44" name="Rectangle 173">
              <a:extLst>
                <a:ext uri="{FF2B5EF4-FFF2-40B4-BE49-F238E27FC236}">
                  <a16:creationId xmlns:a16="http://schemas.microsoft.com/office/drawing/2014/main" id="{11EADD27-95C2-408C-A359-F6E3CA40D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7081" y="3946838"/>
              <a:ext cx="245977" cy="98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OMp2</a:t>
              </a:r>
            </a:p>
          </p:txBody>
        </p:sp>
        <p:sp>
          <p:nvSpPr>
            <p:cNvPr id="45" name="Rectangle 173">
              <a:extLst>
                <a:ext uri="{FF2B5EF4-FFF2-40B4-BE49-F238E27FC236}">
                  <a16:creationId xmlns:a16="http://schemas.microsoft.com/office/drawing/2014/main" id="{96A2BDCD-0E3E-4C0D-A1AF-C9AA857F3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6030" y="4549228"/>
              <a:ext cx="245977" cy="98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OMp3</a:t>
              </a:r>
            </a:p>
          </p:txBody>
        </p:sp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5EBA804A-853C-46FF-AC68-1C3847BB41AB}"/>
                </a:ext>
              </a:extLst>
            </p:cNvPr>
            <p:cNvSpPr/>
            <p:nvPr/>
          </p:nvSpPr>
          <p:spPr>
            <a:xfrm>
              <a:off x="7507425" y="3208011"/>
              <a:ext cx="784350" cy="191349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53" name="Skupina 52">
              <a:extLst>
                <a:ext uri="{FF2B5EF4-FFF2-40B4-BE49-F238E27FC236}">
                  <a16:creationId xmlns:a16="http://schemas.microsoft.com/office/drawing/2014/main" id="{27F44C94-327A-45B7-A52D-27E491846877}"/>
                </a:ext>
              </a:extLst>
            </p:cNvPr>
            <p:cNvGrpSpPr/>
            <p:nvPr/>
          </p:nvGrpSpPr>
          <p:grpSpPr>
            <a:xfrm>
              <a:off x="8156546" y="3382757"/>
              <a:ext cx="323632" cy="167115"/>
              <a:chOff x="2288561" y="2293455"/>
              <a:chExt cx="323632" cy="167115"/>
            </a:xfrm>
          </p:grpSpPr>
          <p:sp>
            <p:nvSpPr>
              <p:cNvPr id="54" name="Oval 169">
                <a:extLst>
                  <a:ext uri="{FF2B5EF4-FFF2-40B4-BE49-F238E27FC236}">
                    <a16:creationId xmlns:a16="http://schemas.microsoft.com/office/drawing/2014/main" id="{C1D7AD69-592D-4641-8351-B0D143676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396" y="2324385"/>
                <a:ext cx="126586" cy="136185"/>
              </a:xfrm>
              <a:prstGeom prst="ellipse">
                <a:avLst/>
              </a:prstGeom>
              <a:solidFill>
                <a:schemeClr val="tx1"/>
              </a:solidFill>
              <a:ln w="190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" name="Freeform 170">
                <a:extLst>
                  <a:ext uri="{FF2B5EF4-FFF2-40B4-BE49-F238E27FC236}">
                    <a16:creationId xmlns:a16="http://schemas.microsoft.com/office/drawing/2014/main" id="{C9F96579-B69D-4273-9539-13341AE36F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561" y="2293455"/>
                <a:ext cx="323632" cy="167115"/>
              </a:xfrm>
              <a:custGeom>
                <a:avLst/>
                <a:gdLst>
                  <a:gd name="T0" fmla="*/ 3 w 163"/>
                  <a:gd name="T1" fmla="*/ 83 h 83"/>
                  <a:gd name="T2" fmla="*/ 123 w 163"/>
                  <a:gd name="T3" fmla="*/ 24 h 83"/>
                  <a:gd name="T4" fmla="*/ 120 w 163"/>
                  <a:gd name="T5" fmla="*/ 18 h 83"/>
                  <a:gd name="T6" fmla="*/ 0 w 163"/>
                  <a:gd name="T7" fmla="*/ 76 h 83"/>
                  <a:gd name="T8" fmla="*/ 3 w 163"/>
                  <a:gd name="T9" fmla="*/ 83 h 83"/>
                  <a:gd name="T10" fmla="*/ 126 w 163"/>
                  <a:gd name="T11" fmla="*/ 50 h 83"/>
                  <a:gd name="T12" fmla="*/ 163 w 163"/>
                  <a:gd name="T13" fmla="*/ 0 h 83"/>
                  <a:gd name="T14" fmla="*/ 101 w 163"/>
                  <a:gd name="T15" fmla="*/ 0 h 83"/>
                  <a:gd name="T16" fmla="*/ 126 w 163"/>
                  <a:gd name="T1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83">
                    <a:moveTo>
                      <a:pt x="3" y="83"/>
                    </a:moveTo>
                    <a:lnTo>
                      <a:pt x="123" y="24"/>
                    </a:lnTo>
                    <a:lnTo>
                      <a:pt x="120" y="18"/>
                    </a:lnTo>
                    <a:lnTo>
                      <a:pt x="0" y="76"/>
                    </a:lnTo>
                    <a:lnTo>
                      <a:pt x="3" y="83"/>
                    </a:lnTo>
                    <a:close/>
                    <a:moveTo>
                      <a:pt x="126" y="50"/>
                    </a:moveTo>
                    <a:lnTo>
                      <a:pt x="163" y="0"/>
                    </a:lnTo>
                    <a:lnTo>
                      <a:pt x="101" y="0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chemeClr val="tx1"/>
              </a:solidFill>
              <a:ln w="0" cap="flat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81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6" name="Skupina 55">
              <a:extLst>
                <a:ext uri="{FF2B5EF4-FFF2-40B4-BE49-F238E27FC236}">
                  <a16:creationId xmlns:a16="http://schemas.microsoft.com/office/drawing/2014/main" id="{6A61D3B0-2B95-429C-BC31-F30DB8FCDE8F}"/>
                </a:ext>
              </a:extLst>
            </p:cNvPr>
            <p:cNvGrpSpPr/>
            <p:nvPr/>
          </p:nvGrpSpPr>
          <p:grpSpPr>
            <a:xfrm>
              <a:off x="8173177" y="3978357"/>
              <a:ext cx="323632" cy="167115"/>
              <a:chOff x="2288561" y="2293455"/>
              <a:chExt cx="323632" cy="167115"/>
            </a:xfrm>
          </p:grpSpPr>
          <p:sp>
            <p:nvSpPr>
              <p:cNvPr id="57" name="Oval 169">
                <a:extLst>
                  <a:ext uri="{FF2B5EF4-FFF2-40B4-BE49-F238E27FC236}">
                    <a16:creationId xmlns:a16="http://schemas.microsoft.com/office/drawing/2014/main" id="{E371E854-1BB0-4186-80A0-567EEEACE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396" y="2324385"/>
                <a:ext cx="126586" cy="136185"/>
              </a:xfrm>
              <a:prstGeom prst="ellipse">
                <a:avLst/>
              </a:prstGeom>
              <a:solidFill>
                <a:schemeClr val="tx1"/>
              </a:solidFill>
              <a:ln w="190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8" name="Freeform 170">
                <a:extLst>
                  <a:ext uri="{FF2B5EF4-FFF2-40B4-BE49-F238E27FC236}">
                    <a16:creationId xmlns:a16="http://schemas.microsoft.com/office/drawing/2014/main" id="{8390AB66-823F-4D2D-B181-571CBD43B0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561" y="2293455"/>
                <a:ext cx="323632" cy="167115"/>
              </a:xfrm>
              <a:custGeom>
                <a:avLst/>
                <a:gdLst>
                  <a:gd name="T0" fmla="*/ 3 w 163"/>
                  <a:gd name="T1" fmla="*/ 83 h 83"/>
                  <a:gd name="T2" fmla="*/ 123 w 163"/>
                  <a:gd name="T3" fmla="*/ 24 h 83"/>
                  <a:gd name="T4" fmla="*/ 120 w 163"/>
                  <a:gd name="T5" fmla="*/ 18 h 83"/>
                  <a:gd name="T6" fmla="*/ 0 w 163"/>
                  <a:gd name="T7" fmla="*/ 76 h 83"/>
                  <a:gd name="T8" fmla="*/ 3 w 163"/>
                  <a:gd name="T9" fmla="*/ 83 h 83"/>
                  <a:gd name="T10" fmla="*/ 126 w 163"/>
                  <a:gd name="T11" fmla="*/ 50 h 83"/>
                  <a:gd name="T12" fmla="*/ 163 w 163"/>
                  <a:gd name="T13" fmla="*/ 0 h 83"/>
                  <a:gd name="T14" fmla="*/ 101 w 163"/>
                  <a:gd name="T15" fmla="*/ 0 h 83"/>
                  <a:gd name="T16" fmla="*/ 126 w 163"/>
                  <a:gd name="T1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83">
                    <a:moveTo>
                      <a:pt x="3" y="83"/>
                    </a:moveTo>
                    <a:lnTo>
                      <a:pt x="123" y="24"/>
                    </a:lnTo>
                    <a:lnTo>
                      <a:pt x="120" y="18"/>
                    </a:lnTo>
                    <a:lnTo>
                      <a:pt x="0" y="76"/>
                    </a:lnTo>
                    <a:lnTo>
                      <a:pt x="3" y="83"/>
                    </a:lnTo>
                    <a:close/>
                    <a:moveTo>
                      <a:pt x="126" y="50"/>
                    </a:moveTo>
                    <a:lnTo>
                      <a:pt x="163" y="0"/>
                    </a:lnTo>
                    <a:lnTo>
                      <a:pt x="101" y="0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chemeClr val="tx1"/>
              </a:solidFill>
              <a:ln w="0" cap="flat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81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Skupina 58">
              <a:extLst>
                <a:ext uri="{FF2B5EF4-FFF2-40B4-BE49-F238E27FC236}">
                  <a16:creationId xmlns:a16="http://schemas.microsoft.com/office/drawing/2014/main" id="{FAD16898-F79D-4FEB-802B-84FB2FE9ED7E}"/>
                </a:ext>
              </a:extLst>
            </p:cNvPr>
            <p:cNvGrpSpPr/>
            <p:nvPr/>
          </p:nvGrpSpPr>
          <p:grpSpPr>
            <a:xfrm>
              <a:off x="8156546" y="4580820"/>
              <a:ext cx="323632" cy="167115"/>
              <a:chOff x="5227470" y="4159853"/>
              <a:chExt cx="323632" cy="167115"/>
            </a:xfrm>
          </p:grpSpPr>
          <p:sp>
            <p:nvSpPr>
              <p:cNvPr id="60" name="Oval 169">
                <a:extLst>
                  <a:ext uri="{FF2B5EF4-FFF2-40B4-BE49-F238E27FC236}">
                    <a16:creationId xmlns:a16="http://schemas.microsoft.com/office/drawing/2014/main" id="{C253FE02-3F97-40AA-821B-15AC22357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305" y="4190783"/>
                <a:ext cx="126586" cy="136185"/>
              </a:xfrm>
              <a:prstGeom prst="ellipse">
                <a:avLst/>
              </a:prstGeom>
              <a:solidFill>
                <a:schemeClr val="tx1"/>
              </a:solidFill>
              <a:ln w="190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" name="Freeform 170">
                <a:extLst>
                  <a:ext uri="{FF2B5EF4-FFF2-40B4-BE49-F238E27FC236}">
                    <a16:creationId xmlns:a16="http://schemas.microsoft.com/office/drawing/2014/main" id="{5BF8A604-2B14-47DF-AC06-C6AE9B7624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27470" y="4159853"/>
                <a:ext cx="323632" cy="167115"/>
              </a:xfrm>
              <a:custGeom>
                <a:avLst/>
                <a:gdLst>
                  <a:gd name="T0" fmla="*/ 3 w 163"/>
                  <a:gd name="T1" fmla="*/ 83 h 83"/>
                  <a:gd name="T2" fmla="*/ 123 w 163"/>
                  <a:gd name="T3" fmla="*/ 24 h 83"/>
                  <a:gd name="T4" fmla="*/ 120 w 163"/>
                  <a:gd name="T5" fmla="*/ 18 h 83"/>
                  <a:gd name="T6" fmla="*/ 0 w 163"/>
                  <a:gd name="T7" fmla="*/ 76 h 83"/>
                  <a:gd name="T8" fmla="*/ 3 w 163"/>
                  <a:gd name="T9" fmla="*/ 83 h 83"/>
                  <a:gd name="T10" fmla="*/ 126 w 163"/>
                  <a:gd name="T11" fmla="*/ 50 h 83"/>
                  <a:gd name="T12" fmla="*/ 163 w 163"/>
                  <a:gd name="T13" fmla="*/ 0 h 83"/>
                  <a:gd name="T14" fmla="*/ 101 w 163"/>
                  <a:gd name="T15" fmla="*/ 0 h 83"/>
                  <a:gd name="T16" fmla="*/ 126 w 163"/>
                  <a:gd name="T1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83">
                    <a:moveTo>
                      <a:pt x="3" y="83"/>
                    </a:moveTo>
                    <a:lnTo>
                      <a:pt x="123" y="24"/>
                    </a:lnTo>
                    <a:lnTo>
                      <a:pt x="120" y="18"/>
                    </a:lnTo>
                    <a:lnTo>
                      <a:pt x="0" y="76"/>
                    </a:lnTo>
                    <a:lnTo>
                      <a:pt x="3" y="83"/>
                    </a:lnTo>
                    <a:close/>
                    <a:moveTo>
                      <a:pt x="126" y="50"/>
                    </a:moveTo>
                    <a:lnTo>
                      <a:pt x="163" y="0"/>
                    </a:lnTo>
                    <a:lnTo>
                      <a:pt x="101" y="0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chemeClr val="tx1"/>
              </a:solidFill>
              <a:ln w="0" cap="flat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81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62" name="Rectangle 173">
              <a:extLst>
                <a:ext uri="{FF2B5EF4-FFF2-40B4-BE49-F238E27FC236}">
                  <a16:creationId xmlns:a16="http://schemas.microsoft.com/office/drawing/2014/main" id="{C64CB847-8A5C-46FD-84D4-D6D11FA10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6450" y="3240047"/>
              <a:ext cx="3847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Průběh</a:t>
              </a:r>
            </a:p>
          </p:txBody>
        </p:sp>
        <p:sp>
          <p:nvSpPr>
            <p:cNvPr id="63" name="Rectangle 173">
              <a:extLst>
                <a:ext uri="{FF2B5EF4-FFF2-40B4-BE49-F238E27FC236}">
                  <a16:creationId xmlns:a16="http://schemas.microsoft.com/office/drawing/2014/main" id="{1C6FB8CC-565E-4D09-A4DD-3E02E32B2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4270" y="3854020"/>
              <a:ext cx="3847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Průběh</a:t>
              </a:r>
            </a:p>
          </p:txBody>
        </p:sp>
        <p:sp>
          <p:nvSpPr>
            <p:cNvPr id="64" name="Rectangle 173">
              <a:extLst>
                <a:ext uri="{FF2B5EF4-FFF2-40B4-BE49-F238E27FC236}">
                  <a16:creationId xmlns:a16="http://schemas.microsoft.com/office/drawing/2014/main" id="{F144DB98-F58A-4946-99CB-9A363BA49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4270" y="4464447"/>
              <a:ext cx="384720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altLang="cs-CZ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Průběh</a:t>
              </a:r>
            </a:p>
          </p:txBody>
        </p:sp>
      </p:grpSp>
      <p:sp>
        <p:nvSpPr>
          <p:cNvPr id="184" name="Obdélník 183">
            <a:extLst>
              <a:ext uri="{FF2B5EF4-FFF2-40B4-BE49-F238E27FC236}">
                <a16:creationId xmlns:a16="http://schemas.microsoft.com/office/drawing/2014/main" id="{B53505F7-372F-4B00-8581-BCBEF3DF1FDE}"/>
              </a:ext>
            </a:extLst>
          </p:cNvPr>
          <p:cNvSpPr/>
          <p:nvPr/>
        </p:nvSpPr>
        <p:spPr>
          <a:xfrm>
            <a:off x="4656419" y="4588998"/>
            <a:ext cx="770813" cy="518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3" name="Obdélník 182">
            <a:extLst>
              <a:ext uri="{FF2B5EF4-FFF2-40B4-BE49-F238E27FC236}">
                <a16:creationId xmlns:a16="http://schemas.microsoft.com/office/drawing/2014/main" id="{DC8CB42B-208D-4846-B711-03160159A69B}"/>
              </a:ext>
            </a:extLst>
          </p:cNvPr>
          <p:cNvSpPr/>
          <p:nvPr/>
        </p:nvSpPr>
        <p:spPr>
          <a:xfrm>
            <a:off x="4656419" y="3738098"/>
            <a:ext cx="770813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2" name="Obdélník 181">
            <a:extLst>
              <a:ext uri="{FF2B5EF4-FFF2-40B4-BE49-F238E27FC236}">
                <a16:creationId xmlns:a16="http://schemas.microsoft.com/office/drawing/2014/main" id="{021DE6CE-722E-447B-8351-CF40B78490C7}"/>
              </a:ext>
            </a:extLst>
          </p:cNvPr>
          <p:cNvSpPr/>
          <p:nvPr/>
        </p:nvSpPr>
        <p:spPr>
          <a:xfrm>
            <a:off x="4656419" y="2885665"/>
            <a:ext cx="770813" cy="51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TextovéPole 47">
            <a:extLst>
              <a:ext uri="{FF2B5EF4-FFF2-40B4-BE49-F238E27FC236}">
                <a16:creationId xmlns:a16="http://schemas.microsoft.com/office/drawing/2014/main" id="{ED1D52FB-0CC0-4205-8208-7F28DF8953EB}"/>
              </a:ext>
            </a:extLst>
          </p:cNvPr>
          <p:cNvSpPr txBox="1"/>
          <p:nvPr/>
        </p:nvSpPr>
        <p:spPr>
          <a:xfrm>
            <a:off x="6363513" y="2836742"/>
            <a:ext cx="1031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Spotř</a:t>
            </a: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100 Wh</a:t>
            </a:r>
          </a:p>
        </p:txBody>
      </p: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686A804F-BEA7-4082-8819-3E6B977522E0}"/>
              </a:ext>
            </a:extLst>
          </p:cNvPr>
          <p:cNvSpPr txBox="1"/>
          <p:nvPr/>
        </p:nvSpPr>
        <p:spPr>
          <a:xfrm>
            <a:off x="6882799" y="2621923"/>
            <a:ext cx="4253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OMv</a:t>
            </a:r>
            <a:endParaRPr kumimoji="0" lang="cs-CZ" sz="9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F4501FE9-72D5-4AD4-83DF-1387B858E4BB}"/>
              </a:ext>
            </a:extLst>
          </p:cNvPr>
          <p:cNvSpPr txBox="1"/>
          <p:nvPr/>
        </p:nvSpPr>
        <p:spPr>
          <a:xfrm>
            <a:off x="4574453" y="2829136"/>
            <a:ext cx="9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Spotř</a:t>
            </a: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60 Wh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Alokace 30%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Dodávka z FVE 60 Wh</a:t>
            </a:r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9D515FD2-EF15-4DB4-9E84-3FFF6AA7B91B}"/>
              </a:ext>
            </a:extLst>
          </p:cNvPr>
          <p:cNvSpPr txBox="1"/>
          <p:nvPr/>
        </p:nvSpPr>
        <p:spPr>
          <a:xfrm>
            <a:off x="4569355" y="3681222"/>
            <a:ext cx="971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Spotř</a:t>
            </a: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100 Wh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Alokace 30%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Dodávka z FVE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60 Wh</a:t>
            </a: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13F6CFE7-38ED-4945-8452-5DB205A665A2}"/>
              </a:ext>
            </a:extLst>
          </p:cNvPr>
          <p:cNvSpPr txBox="1"/>
          <p:nvPr/>
        </p:nvSpPr>
        <p:spPr>
          <a:xfrm>
            <a:off x="4573958" y="4532804"/>
            <a:ext cx="981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Spotř</a:t>
            </a: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60 Wh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Alokace 40%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Dodávka z FVE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60 Wh</a:t>
            </a:r>
          </a:p>
        </p:txBody>
      </p:sp>
      <p:sp>
        <p:nvSpPr>
          <p:cNvPr id="191" name="Obdélník 190">
            <a:extLst>
              <a:ext uri="{FF2B5EF4-FFF2-40B4-BE49-F238E27FC236}">
                <a16:creationId xmlns:a16="http://schemas.microsoft.com/office/drawing/2014/main" id="{0C18E12B-7E9F-4714-9640-2AF235EB9A77}"/>
              </a:ext>
            </a:extLst>
          </p:cNvPr>
          <p:cNvSpPr/>
          <p:nvPr/>
        </p:nvSpPr>
        <p:spPr>
          <a:xfrm>
            <a:off x="5792517" y="2221136"/>
            <a:ext cx="1026098" cy="345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2" name="TextovéPole 171">
            <a:extLst>
              <a:ext uri="{FF2B5EF4-FFF2-40B4-BE49-F238E27FC236}">
                <a16:creationId xmlns:a16="http://schemas.microsoft.com/office/drawing/2014/main" id="{885D3D66-0B1A-4219-B85A-2EE40D2A3B4C}"/>
              </a:ext>
            </a:extLst>
          </p:cNvPr>
          <p:cNvSpPr txBox="1"/>
          <p:nvPr/>
        </p:nvSpPr>
        <p:spPr>
          <a:xfrm>
            <a:off x="5772074" y="2203185"/>
            <a:ext cx="1119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Dodávka do HDV k alokaci je 200 W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</a:t>
            </a:r>
            <a:endParaRPr kumimoji="0" lang="cs-CZ" sz="9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7" name="Obdélník 186">
            <a:extLst>
              <a:ext uri="{FF2B5EF4-FFF2-40B4-BE49-F238E27FC236}">
                <a16:creationId xmlns:a16="http://schemas.microsoft.com/office/drawing/2014/main" id="{CCA96D55-030F-459A-94AB-7E03B3B8BFF8}"/>
              </a:ext>
            </a:extLst>
          </p:cNvPr>
          <p:cNvSpPr/>
          <p:nvPr/>
        </p:nvSpPr>
        <p:spPr>
          <a:xfrm>
            <a:off x="6353636" y="5584251"/>
            <a:ext cx="954515" cy="388654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8" name="Šipka: ve tvaru U 187">
            <a:extLst>
              <a:ext uri="{FF2B5EF4-FFF2-40B4-BE49-F238E27FC236}">
                <a16:creationId xmlns:a16="http://schemas.microsoft.com/office/drawing/2014/main" id="{818EDDDB-FCFD-491E-BA3D-753931FC7644}"/>
              </a:ext>
            </a:extLst>
          </p:cNvPr>
          <p:cNvSpPr/>
          <p:nvPr/>
        </p:nvSpPr>
        <p:spPr>
          <a:xfrm>
            <a:off x="6049771" y="3012362"/>
            <a:ext cx="441223" cy="475969"/>
          </a:xfrm>
          <a:prstGeom prst="uturnArrow">
            <a:avLst>
              <a:gd name="adj1" fmla="val 16514"/>
              <a:gd name="adj2" fmla="val 25000"/>
              <a:gd name="adj3" fmla="val 37153"/>
              <a:gd name="adj4" fmla="val 43750"/>
              <a:gd name="adj5" fmla="val 995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0" name="Šipka: ohnutá nahoru 189">
            <a:extLst>
              <a:ext uri="{FF2B5EF4-FFF2-40B4-BE49-F238E27FC236}">
                <a16:creationId xmlns:a16="http://schemas.microsoft.com/office/drawing/2014/main" id="{92A2409B-5AFF-463E-8E24-C233F54644BE}"/>
              </a:ext>
            </a:extLst>
          </p:cNvPr>
          <p:cNvSpPr/>
          <p:nvPr/>
        </p:nvSpPr>
        <p:spPr>
          <a:xfrm flipH="1" flipV="1">
            <a:off x="4994783" y="2221136"/>
            <a:ext cx="820310" cy="262896"/>
          </a:xfrm>
          <a:prstGeom prst="bentUpArrow">
            <a:avLst>
              <a:gd name="adj1" fmla="val 26251"/>
              <a:gd name="adj2" fmla="val 47356"/>
              <a:gd name="adj3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5" name="Řečová bublina: obdélníkový bublinový popisek 194">
            <a:extLst>
              <a:ext uri="{FF2B5EF4-FFF2-40B4-BE49-F238E27FC236}">
                <a16:creationId xmlns:a16="http://schemas.microsoft.com/office/drawing/2014/main" id="{FEF87EAB-3057-4369-8B01-6941C4066293}"/>
              </a:ext>
            </a:extLst>
          </p:cNvPr>
          <p:cNvSpPr/>
          <p:nvPr/>
        </p:nvSpPr>
        <p:spPr>
          <a:xfrm>
            <a:off x="7859728" y="3388854"/>
            <a:ext cx="1165192" cy="697791"/>
          </a:xfrm>
          <a:prstGeom prst="wedgeRectCallout">
            <a:avLst>
              <a:gd name="adj1" fmla="val -165046"/>
              <a:gd name="adj2" fmla="val -7214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Dodávka </a:t>
            </a:r>
            <a:r>
              <a:rPr kumimoji="0" lang="cs-CZ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OMv</a:t>
            </a: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do distribuční soustavy po proběhlé alokaci je 20 Wh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994E293-9C4C-4484-9517-1794747972CB}"/>
              </a:ext>
            </a:extLst>
          </p:cNvPr>
          <p:cNvSpPr/>
          <p:nvPr/>
        </p:nvSpPr>
        <p:spPr>
          <a:xfrm>
            <a:off x="8173610" y="2621923"/>
            <a:ext cx="912873" cy="469884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Řečová bublina: obdélníkový bublinový popisek 2">
            <a:extLst>
              <a:ext uri="{FF2B5EF4-FFF2-40B4-BE49-F238E27FC236}">
                <a16:creationId xmlns:a16="http://schemas.microsoft.com/office/drawing/2014/main" id="{3D43A501-CAB7-4544-B76F-15E08C2624FB}"/>
              </a:ext>
            </a:extLst>
          </p:cNvPr>
          <p:cNvSpPr/>
          <p:nvPr/>
        </p:nvSpPr>
        <p:spPr>
          <a:xfrm>
            <a:off x="9156330" y="1661033"/>
            <a:ext cx="1109184" cy="296991"/>
          </a:xfrm>
          <a:prstGeom prst="wedgeRectCallout">
            <a:avLst>
              <a:gd name="adj1" fmla="val -83286"/>
              <a:gd name="adj2" fmla="val -1825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Aktuální výroba FVE je 300 Wh </a:t>
            </a:r>
          </a:p>
        </p:txBody>
      </p:sp>
      <p:sp>
        <p:nvSpPr>
          <p:cNvPr id="67" name="Nadpis 1">
            <a:extLst>
              <a:ext uri="{FF2B5EF4-FFF2-40B4-BE49-F238E27FC236}">
                <a16:creationId xmlns:a16="http://schemas.microsoft.com/office/drawing/2014/main" id="{8DC0C84A-B7BC-4E12-810E-FFE9AA8F6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30" y="63815"/>
            <a:ext cx="8960506" cy="1080000"/>
          </a:xfrm>
        </p:spPr>
        <p:txBody>
          <a:bodyPr>
            <a:normAutofit/>
          </a:bodyPr>
          <a:lstStyle/>
          <a:p>
            <a:r>
              <a:rPr lang="cs-CZ" sz="2000" dirty="0"/>
              <a:t>Zatím máme pouze Model sdílení v bytovém domě </a:t>
            </a:r>
            <a:br>
              <a:rPr lang="cs-CZ" sz="2000" dirty="0"/>
            </a:br>
            <a:r>
              <a:rPr lang="cs-CZ" sz="1800" i="1" dirty="0"/>
              <a:t>od 1.1.2023 Podle vyhlášky o pravidlech trhu s elektřinou (PTE)</a:t>
            </a:r>
          </a:p>
        </p:txBody>
      </p:sp>
      <p:sp>
        <p:nvSpPr>
          <p:cNvPr id="65" name="TextovéPole 64">
            <a:extLst>
              <a:ext uri="{FF2B5EF4-FFF2-40B4-BE49-F238E27FC236}">
                <a16:creationId xmlns:a16="http://schemas.microsoft.com/office/drawing/2014/main" id="{18B1FB6E-DED3-4125-A7BB-C7E72C351896}"/>
              </a:ext>
            </a:extLst>
          </p:cNvPr>
          <p:cNvSpPr txBox="1"/>
          <p:nvPr/>
        </p:nvSpPr>
        <p:spPr>
          <a:xfrm>
            <a:off x="211257" y="1136365"/>
            <a:ext cx="2904892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cs-CZ" sz="1700" b="1" i="0" u="sng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Základní principy:</a:t>
            </a:r>
          </a:p>
          <a:p>
            <a:pPr marL="0" lvl="1" indent="-285750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i="1" dirty="0">
                <a:solidFill>
                  <a:srgbClr val="2331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Registrace PM</a:t>
            </a:r>
          </a:p>
          <a:p>
            <a:pPr marL="0" lvl="1" indent="-285750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Vůdčí </a:t>
            </a:r>
            <a:r>
              <a:rPr kumimoji="0" lang="cs-CZ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PMv</a:t>
            </a:r>
            <a:endParaRPr lang="cs-CZ" sz="1600" b="1" i="1" dirty="0">
              <a:solidFill>
                <a:srgbClr val="2331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-285750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Přidružené </a:t>
            </a:r>
            <a:r>
              <a:rPr kumimoji="0" lang="cs-CZ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PMp</a:t>
            </a:r>
            <a:endParaRPr lang="cs-CZ" sz="1600" b="1" i="1" dirty="0">
              <a:solidFill>
                <a:srgbClr val="2331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-285750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Alokační klíč</a:t>
            </a:r>
          </a:p>
          <a:p>
            <a:pPr marL="0" lvl="1" indent="-285750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rgbClr val="23315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Zúčtování dodávek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81A2E30C-1CC2-4A03-90E1-C9EC256B5EDC}"/>
              </a:ext>
            </a:extLst>
          </p:cNvPr>
          <p:cNvSpPr txBox="1"/>
          <p:nvPr/>
        </p:nvSpPr>
        <p:spPr>
          <a:xfrm>
            <a:off x="216639" y="3811886"/>
            <a:ext cx="2905666" cy="1524007"/>
          </a:xfrm>
          <a:prstGeom prst="rect">
            <a:avLst/>
          </a:prstGeom>
          <a:solidFill>
            <a:srgbClr val="23315F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 podobných, nicméně </a:t>
            </a:r>
            <a:r>
              <a:rPr lang="cs-CZ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zobecněných, </a:t>
            </a:r>
            <a:r>
              <a:rPr kumimoji="0" lang="cs-CZ" sz="16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principech budou postaveny i další modely sdílení elektřiny. </a:t>
            </a:r>
          </a:p>
        </p:txBody>
      </p:sp>
    </p:spTree>
    <p:extLst>
      <p:ext uri="{BB962C8B-B14F-4D97-AF65-F5344CB8AC3E}">
        <p14:creationId xmlns:p14="http://schemas.microsoft.com/office/powerpoint/2010/main" val="3904668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Nový model sdílení elektřiny podle Lex </a:t>
            </a:r>
            <a:r>
              <a:rPr lang="cs-CZ" sz="2000" dirty="0" err="1"/>
              <a:t>oze</a:t>
            </a:r>
            <a:r>
              <a:rPr lang="cs-CZ" sz="2000" dirty="0"/>
              <a:t> II</a:t>
            </a:r>
          </a:p>
          <a:p>
            <a:r>
              <a:rPr lang="cs-CZ" sz="1800" i="1" dirty="0"/>
              <a:t>Od poloviny roku 2024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779AC9A-4860-4205-B465-601D8AE61C41}"/>
              </a:ext>
            </a:extLst>
          </p:cNvPr>
          <p:cNvSpPr txBox="1"/>
          <p:nvPr/>
        </p:nvSpPr>
        <p:spPr>
          <a:xfrm>
            <a:off x="1902501" y="1417487"/>
            <a:ext cx="2904892" cy="4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cs-CZ" sz="1700" b="1" u="sng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EZ (LEX OZE II)</a:t>
            </a:r>
            <a:r>
              <a:rPr kumimoji="0" lang="cs-CZ" sz="1700" b="1" i="0" u="sng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9B03BBB-72AF-4039-8465-DE5CA9F5CA98}"/>
              </a:ext>
            </a:extLst>
          </p:cNvPr>
          <p:cNvSpPr txBox="1"/>
          <p:nvPr/>
        </p:nvSpPr>
        <p:spPr>
          <a:xfrm>
            <a:off x="1221012" y="1873048"/>
            <a:ext cx="3059656" cy="263199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Definice společenství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Definice aktivních zákazníků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Práva a povinnosti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Právní forma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Regionální a jiná omezení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Daňové aspekty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2E910D3-FB33-4EDD-A16D-8E04DFF92673}"/>
              </a:ext>
            </a:extLst>
          </p:cNvPr>
          <p:cNvSpPr txBox="1"/>
          <p:nvPr/>
        </p:nvSpPr>
        <p:spPr>
          <a:xfrm>
            <a:off x="7981378" y="1378679"/>
            <a:ext cx="2904892" cy="4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cs-CZ" sz="1700" b="1" i="0" u="sng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PTE a EDC: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E7A7718-6FB6-48C3-9996-DC889BD8E5C5}"/>
              </a:ext>
            </a:extLst>
          </p:cNvPr>
          <p:cNvSpPr txBox="1"/>
          <p:nvPr/>
        </p:nvSpPr>
        <p:spPr>
          <a:xfrm>
            <a:off x="7299889" y="1876520"/>
            <a:ext cx="3059656" cy="263200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Registrace </a:t>
            </a:r>
            <a:r>
              <a:rPr lang="cs-CZ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EADd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parametry modelu sdílení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Alokační klíč</a:t>
            </a:r>
          </a:p>
          <a:p>
            <a:pPr marL="92075" lvl="1" indent="-92075" defTabSz="91440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Výpočet upravené dodávky, zúčtování a fakturace</a:t>
            </a:r>
          </a:p>
          <a:p>
            <a:pPr marL="0" lvl="1" algn="ctr" defTabSz="914400">
              <a:lnSpc>
                <a:spcPct val="150000"/>
              </a:lnSpc>
              <a:buSzPct val="75000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Tedy podrobný popis</a:t>
            </a:r>
          </a:p>
          <a:p>
            <a:pPr marL="0" lvl="1" algn="ctr" defTabSz="914400">
              <a:lnSpc>
                <a:spcPct val="150000"/>
              </a:lnSpc>
              <a:buSzPct val="75000"/>
            </a:pP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Obecného modelu sdílení</a:t>
            </a: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D6E9C06-8A9E-4A9C-8827-25F6DADA565C}"/>
              </a:ext>
            </a:extLst>
          </p:cNvPr>
          <p:cNvCxnSpPr>
            <a:cxnSpLocks/>
          </p:cNvCxnSpPr>
          <p:nvPr/>
        </p:nvCxnSpPr>
        <p:spPr>
          <a:xfrm>
            <a:off x="4510353" y="1955485"/>
            <a:ext cx="2661007" cy="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843E471-E8B5-48A2-8AEF-249E63384558}"/>
              </a:ext>
            </a:extLst>
          </p:cNvPr>
          <p:cNvSpPr txBox="1"/>
          <p:nvPr/>
        </p:nvSpPr>
        <p:spPr>
          <a:xfrm>
            <a:off x="4409197" y="2102734"/>
            <a:ext cx="266100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457200" rtl="0" eaLnBrk="1" fontAlgn="auto" latinLnBrk="0" hangingPunct="1">
              <a:buClrTx/>
              <a:buSzTx/>
              <a:buFontTx/>
              <a:buNone/>
              <a:tabLst/>
              <a:defRPr/>
            </a:pPr>
            <a:r>
              <a:rPr lang="cs-CZ" sz="17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Členové energetického společenství a společně jednající aktivní zákazníci a výrobci mají právo sdílet elektřinu</a:t>
            </a:r>
            <a:endParaRPr kumimoji="0" lang="cs-CZ" sz="1700" i="1" strike="noStrike" kern="1200" cap="none" spc="0" normalizeH="0" baseline="0" noProof="0" dirty="0">
              <a:ln>
                <a:noFill/>
              </a:ln>
              <a:solidFill>
                <a:srgbClr val="233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8308C5E-A097-4554-85F1-2BDD66CE382C}"/>
              </a:ext>
            </a:extLst>
          </p:cNvPr>
          <p:cNvSpPr txBox="1"/>
          <p:nvPr/>
        </p:nvSpPr>
        <p:spPr>
          <a:xfrm>
            <a:off x="4409197" y="3862137"/>
            <a:ext cx="26610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457200" rtl="0" eaLnBrk="1" fontAlgn="auto" latinLnBrk="0" hangingPunct="1">
              <a:buClrTx/>
              <a:buSzTx/>
              <a:buFontTx/>
              <a:buNone/>
              <a:tabLst/>
              <a:defRPr/>
            </a:pPr>
            <a:r>
              <a:rPr lang="cs-CZ" sz="17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Sdílení je virtuální obchodní operací.</a:t>
            </a:r>
            <a:endParaRPr kumimoji="0" lang="cs-CZ" sz="1700" i="1" strike="noStrike" kern="1200" cap="none" spc="0" normalizeH="0" baseline="0" noProof="0" dirty="0">
              <a:ln>
                <a:noFill/>
              </a:ln>
              <a:solidFill>
                <a:srgbClr val="233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53D6BC45-DB23-4F9D-BD40-729D72780359}"/>
              </a:ext>
            </a:extLst>
          </p:cNvPr>
          <p:cNvSpPr txBox="1"/>
          <p:nvPr/>
        </p:nvSpPr>
        <p:spPr>
          <a:xfrm>
            <a:off x="1221011" y="5294285"/>
            <a:ext cx="913853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cs-CZ" sz="1700" b="1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Stávajícím skupinám sdílení v bytových domech bude dán prostor na přeregistraci pod nový model sdílení do konce roku 2024.</a:t>
            </a:r>
            <a:endParaRPr kumimoji="0" lang="cs-CZ" sz="1600" b="1" i="1" strike="noStrike" kern="1200" cap="none" spc="0" normalizeH="0" baseline="0" noProof="0" dirty="0">
              <a:ln>
                <a:noFill/>
              </a:ln>
              <a:solidFill>
                <a:srgbClr val="23315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839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/>
              <a:t>LEX OZE II</a:t>
            </a:r>
          </a:p>
          <a:p>
            <a:r>
              <a:rPr lang="cs-CZ" sz="2000" i="1" dirty="0"/>
              <a:t>hektický půlrok 2024 pro ERÚ s cílovým datem 07/2024</a:t>
            </a:r>
            <a:endParaRPr lang="cs-CZ" sz="1400" i="1" dirty="0"/>
          </a:p>
        </p:txBody>
      </p:sp>
      <p:sp>
        <p:nvSpPr>
          <p:cNvPr id="28" name="Volný tvar: obrazec 27">
            <a:extLst>
              <a:ext uri="{FF2B5EF4-FFF2-40B4-BE49-F238E27FC236}">
                <a16:creationId xmlns:a16="http://schemas.microsoft.com/office/drawing/2014/main" id="{47E3BED4-29E9-40D2-88EC-FB69193B1851}"/>
              </a:ext>
            </a:extLst>
          </p:cNvPr>
          <p:cNvSpPr/>
          <p:nvPr/>
        </p:nvSpPr>
        <p:spPr>
          <a:xfrm>
            <a:off x="538797" y="3631537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pravidlech trhu s elektřinou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29" name="Volný tvar: obrazec 28">
            <a:extLst>
              <a:ext uri="{FF2B5EF4-FFF2-40B4-BE49-F238E27FC236}">
                <a16:creationId xmlns:a16="http://schemas.microsoft.com/office/drawing/2014/main" id="{27AECEBC-82C5-4DC8-998E-B903C2C49534}"/>
              </a:ext>
            </a:extLst>
          </p:cNvPr>
          <p:cNvSpPr/>
          <p:nvPr/>
        </p:nvSpPr>
        <p:spPr>
          <a:xfrm>
            <a:off x="5206472" y="3832993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0" name="Volný tvar: obrazec 29">
            <a:extLst>
              <a:ext uri="{FF2B5EF4-FFF2-40B4-BE49-F238E27FC236}">
                <a16:creationId xmlns:a16="http://schemas.microsoft.com/office/drawing/2014/main" id="{7241C7F4-261A-43C0-8852-C7FDC2366A89}"/>
              </a:ext>
            </a:extLst>
          </p:cNvPr>
          <p:cNvSpPr/>
          <p:nvPr/>
        </p:nvSpPr>
        <p:spPr>
          <a:xfrm>
            <a:off x="6330146" y="3631537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kern="1200" dirty="0"/>
              <a:t>Model sdílení elektřiny a pravidla pro registraci skupin sdílení elektřiny</a:t>
            </a:r>
            <a:r>
              <a:rPr lang="cs-CZ" sz="2000" i="1" dirty="0"/>
              <a:t>   07/2024</a:t>
            </a:r>
            <a:endParaRPr lang="cs-CZ" sz="2000" b="1" kern="1200" dirty="0"/>
          </a:p>
        </p:txBody>
      </p:sp>
      <p:sp>
        <p:nvSpPr>
          <p:cNvPr id="16" name="Volný tvar: obrazec 15">
            <a:extLst>
              <a:ext uri="{FF2B5EF4-FFF2-40B4-BE49-F238E27FC236}">
                <a16:creationId xmlns:a16="http://schemas.microsoft.com/office/drawing/2014/main" id="{47865DC5-70D3-4572-869E-C253F792696C}"/>
              </a:ext>
            </a:extLst>
          </p:cNvPr>
          <p:cNvSpPr/>
          <p:nvPr/>
        </p:nvSpPr>
        <p:spPr>
          <a:xfrm>
            <a:off x="538797" y="1201302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cs-CZ" sz="2000" b="1" kern="1200" dirty="0"/>
              <a:t>Novela vyhlášky o podrobnostech udělování licencí                 </a:t>
            </a:r>
            <a:r>
              <a:rPr lang="cs-CZ" sz="2000" b="0" i="1" kern="1200" dirty="0"/>
              <a:t>již účinná</a:t>
            </a:r>
          </a:p>
        </p:txBody>
      </p:sp>
      <p:sp>
        <p:nvSpPr>
          <p:cNvPr id="17" name="Volný tvar: obrazec 16">
            <a:extLst>
              <a:ext uri="{FF2B5EF4-FFF2-40B4-BE49-F238E27FC236}">
                <a16:creationId xmlns:a16="http://schemas.microsoft.com/office/drawing/2014/main" id="{CEB6FD5C-119B-4CEF-82BC-8640832669C0}"/>
              </a:ext>
            </a:extLst>
          </p:cNvPr>
          <p:cNvSpPr/>
          <p:nvPr/>
        </p:nvSpPr>
        <p:spPr>
          <a:xfrm>
            <a:off x="5206472" y="1402758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18" name="Volný tvar: obrazec 17">
            <a:extLst>
              <a:ext uri="{FF2B5EF4-FFF2-40B4-BE49-F238E27FC236}">
                <a16:creationId xmlns:a16="http://schemas.microsoft.com/office/drawing/2014/main" id="{9BAB0D77-FE1A-4FBE-A993-EDA1E1485B90}"/>
              </a:ext>
            </a:extLst>
          </p:cNvPr>
          <p:cNvSpPr/>
          <p:nvPr/>
        </p:nvSpPr>
        <p:spPr>
          <a:xfrm>
            <a:off x="6330146" y="1201302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Udělení licence EDC</a:t>
            </a:r>
          </a:p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0" i="1" kern="1200" dirty="0"/>
              <a:t>                                                         již vydaná</a:t>
            </a:r>
            <a:endParaRPr lang="cs-CZ" sz="2000" b="1" kern="1200" dirty="0"/>
          </a:p>
        </p:txBody>
      </p:sp>
      <p:sp>
        <p:nvSpPr>
          <p:cNvPr id="24" name="Volný tvar: obrazec 23">
            <a:extLst>
              <a:ext uri="{FF2B5EF4-FFF2-40B4-BE49-F238E27FC236}">
                <a16:creationId xmlns:a16="http://schemas.microsoft.com/office/drawing/2014/main" id="{BCA9AA92-F4C8-4B1E-8811-D70261DA48D3}"/>
              </a:ext>
            </a:extLst>
          </p:cNvPr>
          <p:cNvSpPr/>
          <p:nvPr/>
        </p:nvSpPr>
        <p:spPr>
          <a:xfrm>
            <a:off x="538797" y="2787020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</a:t>
            </a:r>
            <a:r>
              <a:rPr lang="cs-CZ" sz="2000" b="1" kern="1200" dirty="0">
                <a:solidFill>
                  <a:prstClr val="white"/>
                </a:solidFill>
                <a:latin typeface="Arial" panose="020B0604020202020204"/>
                <a:ea typeface="+mn-ea"/>
                <a:cs typeface="+mn-cs"/>
              </a:rPr>
              <a:t>o obsahových náležitostech řádů                </a:t>
            </a:r>
            <a:r>
              <a:rPr lang="cs-CZ" sz="2000" b="0" i="1" kern="1200" dirty="0"/>
              <a:t>05/2024</a:t>
            </a:r>
            <a:r>
              <a:rPr lang="cs-CZ" sz="2000" b="1" kern="1200" dirty="0">
                <a:solidFill>
                  <a:prstClr val="white"/>
                </a:solidFill>
                <a:latin typeface="Arial" panose="020B0604020202020204"/>
                <a:ea typeface="+mn-ea"/>
                <a:cs typeface="+mn-cs"/>
              </a:rPr>
              <a:t>    </a:t>
            </a:r>
          </a:p>
        </p:txBody>
      </p:sp>
      <p:sp>
        <p:nvSpPr>
          <p:cNvPr id="25" name="Volný tvar: obrazec 24">
            <a:extLst>
              <a:ext uri="{FF2B5EF4-FFF2-40B4-BE49-F238E27FC236}">
                <a16:creationId xmlns:a16="http://schemas.microsoft.com/office/drawing/2014/main" id="{5B5DCB8E-8A2A-4041-8FB8-107BBD003396}"/>
              </a:ext>
            </a:extLst>
          </p:cNvPr>
          <p:cNvSpPr/>
          <p:nvPr/>
        </p:nvSpPr>
        <p:spPr>
          <a:xfrm>
            <a:off x="5206472" y="2988476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26" name="Volný tvar: obrazec 25">
            <a:extLst>
              <a:ext uri="{FF2B5EF4-FFF2-40B4-BE49-F238E27FC236}">
                <a16:creationId xmlns:a16="http://schemas.microsoft.com/office/drawing/2014/main" id="{FA93FFC4-910D-439C-818B-0A3940EAFEC8}"/>
              </a:ext>
            </a:extLst>
          </p:cNvPr>
          <p:cNvSpPr/>
          <p:nvPr/>
        </p:nvSpPr>
        <p:spPr>
          <a:xfrm>
            <a:off x="6330146" y="2787020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Příprava a schválení řádu EDC</a:t>
            </a:r>
          </a:p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dirty="0"/>
              <a:t>                 </a:t>
            </a:r>
            <a:r>
              <a:rPr lang="cs-CZ" sz="2000" b="1" kern="1200" dirty="0"/>
              <a:t>                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32" name="Volný tvar: obrazec 31">
            <a:extLst>
              <a:ext uri="{FF2B5EF4-FFF2-40B4-BE49-F238E27FC236}">
                <a16:creationId xmlns:a16="http://schemas.microsoft.com/office/drawing/2014/main" id="{304656CF-A158-4B69-A351-0A72E4D16394}"/>
              </a:ext>
            </a:extLst>
          </p:cNvPr>
          <p:cNvSpPr/>
          <p:nvPr/>
        </p:nvSpPr>
        <p:spPr>
          <a:xfrm>
            <a:off x="538797" y="5344213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kern="1200" dirty="0"/>
              <a:t>Cenová regulace a novela</a:t>
            </a:r>
            <a:r>
              <a:rPr lang="cs-CZ" sz="2000" b="1" dirty="0"/>
              <a:t> </a:t>
            </a:r>
            <a:r>
              <a:rPr lang="cs-CZ" sz="2000" b="1" kern="1200" dirty="0"/>
              <a:t>vyhlášky o regulačním výkaznictví     </a:t>
            </a:r>
            <a:r>
              <a:rPr lang="cs-CZ" sz="2000" i="1" dirty="0"/>
              <a:t>07/2024</a:t>
            </a:r>
            <a:endParaRPr lang="cs-CZ" sz="2000" b="1" kern="1200" dirty="0"/>
          </a:p>
        </p:txBody>
      </p:sp>
      <p:sp>
        <p:nvSpPr>
          <p:cNvPr id="33" name="Volný tvar: obrazec 32">
            <a:extLst>
              <a:ext uri="{FF2B5EF4-FFF2-40B4-BE49-F238E27FC236}">
                <a16:creationId xmlns:a16="http://schemas.microsoft.com/office/drawing/2014/main" id="{21132620-C0A0-4F7A-AD93-68677DA90E26}"/>
              </a:ext>
            </a:extLst>
          </p:cNvPr>
          <p:cNvSpPr/>
          <p:nvPr/>
        </p:nvSpPr>
        <p:spPr>
          <a:xfrm>
            <a:off x="5206472" y="5545669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4" name="Volný tvar: obrazec 33">
            <a:extLst>
              <a:ext uri="{FF2B5EF4-FFF2-40B4-BE49-F238E27FC236}">
                <a16:creationId xmlns:a16="http://schemas.microsoft.com/office/drawing/2014/main" id="{4A233E82-9B89-4A64-90E5-FEA65F7C7F23}"/>
              </a:ext>
            </a:extLst>
          </p:cNvPr>
          <p:cNvSpPr/>
          <p:nvPr/>
        </p:nvSpPr>
        <p:spPr>
          <a:xfrm>
            <a:off x="6330146" y="5344213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pl-PL" sz="2000" b="1" kern="1200" dirty="0"/>
              <a:t>Regulace ceny za nesíťovou infrastrukturu                        				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20" name="Volný tvar: obrazec 19">
            <a:extLst>
              <a:ext uri="{FF2B5EF4-FFF2-40B4-BE49-F238E27FC236}">
                <a16:creationId xmlns:a16="http://schemas.microsoft.com/office/drawing/2014/main" id="{D3E66BF6-5805-481D-A38A-CDE95D9B6694}"/>
              </a:ext>
            </a:extLst>
          </p:cNvPr>
          <p:cNvSpPr/>
          <p:nvPr/>
        </p:nvSpPr>
        <p:spPr>
          <a:xfrm>
            <a:off x="538797" y="1990838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Komplexní IT řešení pro registr společenství</a:t>
            </a:r>
            <a:r>
              <a:rPr lang="cs-CZ" sz="2000" b="0" i="1" kern="1200" dirty="0"/>
              <a:t>                          07/2024</a:t>
            </a:r>
            <a:endParaRPr lang="cs-CZ" sz="2000" b="1" kern="1200" dirty="0"/>
          </a:p>
        </p:txBody>
      </p:sp>
      <p:sp>
        <p:nvSpPr>
          <p:cNvPr id="21" name="Volný tvar: obrazec 20">
            <a:extLst>
              <a:ext uri="{FF2B5EF4-FFF2-40B4-BE49-F238E27FC236}">
                <a16:creationId xmlns:a16="http://schemas.microsoft.com/office/drawing/2014/main" id="{D40BF6B6-F662-4EB2-96D5-C022A82AC1E8}"/>
              </a:ext>
            </a:extLst>
          </p:cNvPr>
          <p:cNvSpPr/>
          <p:nvPr/>
        </p:nvSpPr>
        <p:spPr>
          <a:xfrm>
            <a:off x="5206472" y="2192294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22" name="Volný tvar: obrazec 21">
            <a:extLst>
              <a:ext uri="{FF2B5EF4-FFF2-40B4-BE49-F238E27FC236}">
                <a16:creationId xmlns:a16="http://schemas.microsoft.com/office/drawing/2014/main" id="{14F42CA0-9DD7-4303-B720-8224E0D00473}"/>
              </a:ext>
            </a:extLst>
          </p:cNvPr>
          <p:cNvSpPr/>
          <p:nvPr/>
        </p:nvSpPr>
        <p:spPr>
          <a:xfrm>
            <a:off x="6330146" y="1990838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spcBef>
                <a:spcPct val="0"/>
              </a:spcBef>
              <a:buNone/>
            </a:pPr>
            <a:r>
              <a:rPr lang="pl-PL" sz="2000" b="1" kern="1200" dirty="0"/>
              <a:t>Registrace společenství u ERÚ</a:t>
            </a:r>
          </a:p>
          <a:p>
            <a:pPr lvl="0" defTabSz="889000">
              <a:spcBef>
                <a:spcPct val="0"/>
              </a:spcBef>
            </a:pPr>
            <a:r>
              <a:rPr lang="cs-CZ" sz="2000" i="1" dirty="0"/>
              <a:t>                       technicky možné již od 01/2024</a:t>
            </a:r>
            <a:endParaRPr lang="cs-CZ" sz="2000" b="1" kern="1200" dirty="0"/>
          </a:p>
        </p:txBody>
      </p:sp>
      <p:sp>
        <p:nvSpPr>
          <p:cNvPr id="35" name="Volný tvar: obrazec 34">
            <a:extLst>
              <a:ext uri="{FF2B5EF4-FFF2-40B4-BE49-F238E27FC236}">
                <a16:creationId xmlns:a16="http://schemas.microsoft.com/office/drawing/2014/main" id="{075E948C-6FAF-49F1-895A-360C801E91E6}"/>
              </a:ext>
            </a:extLst>
          </p:cNvPr>
          <p:cNvSpPr/>
          <p:nvPr/>
        </p:nvSpPr>
        <p:spPr>
          <a:xfrm>
            <a:off x="538797" y="4487875"/>
            <a:ext cx="4504620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marL="0" lvl="0" indent="0" algn="l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cs-CZ" sz="2000" b="1" kern="1200" dirty="0"/>
              <a:t>Novela vyhlášky o vyúčtování dodávek                                 </a:t>
            </a:r>
            <a:r>
              <a:rPr lang="cs-CZ" sz="2000" b="0" i="1" kern="1200" dirty="0"/>
              <a:t>07/2024</a:t>
            </a:r>
            <a:endParaRPr lang="cs-CZ" sz="2000" b="1" kern="1200" dirty="0"/>
          </a:p>
        </p:txBody>
      </p:sp>
      <p:sp>
        <p:nvSpPr>
          <p:cNvPr id="36" name="Volný tvar: obrazec 35">
            <a:extLst>
              <a:ext uri="{FF2B5EF4-FFF2-40B4-BE49-F238E27FC236}">
                <a16:creationId xmlns:a16="http://schemas.microsoft.com/office/drawing/2014/main" id="{CEA8F832-50DF-46E6-AFE8-0A9AF25CE7EC}"/>
              </a:ext>
            </a:extLst>
          </p:cNvPr>
          <p:cNvSpPr/>
          <p:nvPr/>
        </p:nvSpPr>
        <p:spPr>
          <a:xfrm>
            <a:off x="5206472" y="4689331"/>
            <a:ext cx="958900" cy="292951"/>
          </a:xfrm>
          <a:custGeom>
            <a:avLst/>
            <a:gdLst>
              <a:gd name="connsiteX0" fmla="*/ 0 w 958900"/>
              <a:gd name="connsiteY0" fmla="*/ 58590 h 292951"/>
              <a:gd name="connsiteX1" fmla="*/ 812425 w 958900"/>
              <a:gd name="connsiteY1" fmla="*/ 58590 h 292951"/>
              <a:gd name="connsiteX2" fmla="*/ 812425 w 958900"/>
              <a:gd name="connsiteY2" fmla="*/ 0 h 292951"/>
              <a:gd name="connsiteX3" fmla="*/ 958900 w 958900"/>
              <a:gd name="connsiteY3" fmla="*/ 146476 h 292951"/>
              <a:gd name="connsiteX4" fmla="*/ 812425 w 958900"/>
              <a:gd name="connsiteY4" fmla="*/ 292951 h 292951"/>
              <a:gd name="connsiteX5" fmla="*/ 812425 w 958900"/>
              <a:gd name="connsiteY5" fmla="*/ 234361 h 292951"/>
              <a:gd name="connsiteX6" fmla="*/ 0 w 958900"/>
              <a:gd name="connsiteY6" fmla="*/ 234361 h 292951"/>
              <a:gd name="connsiteX7" fmla="*/ 0 w 958900"/>
              <a:gd name="connsiteY7" fmla="*/ 58590 h 29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900" h="292951">
                <a:moveTo>
                  <a:pt x="0" y="58590"/>
                </a:moveTo>
                <a:lnTo>
                  <a:pt x="812425" y="58590"/>
                </a:lnTo>
                <a:lnTo>
                  <a:pt x="812425" y="0"/>
                </a:lnTo>
                <a:lnTo>
                  <a:pt x="958900" y="146476"/>
                </a:lnTo>
                <a:lnTo>
                  <a:pt x="812425" y="292951"/>
                </a:lnTo>
                <a:lnTo>
                  <a:pt x="812425" y="234361"/>
                </a:lnTo>
                <a:lnTo>
                  <a:pt x="0" y="234361"/>
                </a:lnTo>
                <a:lnTo>
                  <a:pt x="0" y="58590"/>
                </a:lnTo>
                <a:close/>
              </a:path>
            </a:pathLst>
          </a:custGeom>
          <a:solidFill>
            <a:srgbClr val="D0D0D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590" rIns="87885" bIns="585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cs-CZ" sz="2000" b="1" kern="1200"/>
          </a:p>
        </p:txBody>
      </p:sp>
      <p:sp>
        <p:nvSpPr>
          <p:cNvPr id="37" name="Volný tvar: obrazec 36">
            <a:extLst>
              <a:ext uri="{FF2B5EF4-FFF2-40B4-BE49-F238E27FC236}">
                <a16:creationId xmlns:a16="http://schemas.microsoft.com/office/drawing/2014/main" id="{6B4A21DA-97D8-471D-B041-60B7DDD336C8}"/>
              </a:ext>
            </a:extLst>
          </p:cNvPr>
          <p:cNvSpPr/>
          <p:nvPr/>
        </p:nvSpPr>
        <p:spPr>
          <a:xfrm>
            <a:off x="6330146" y="4487875"/>
            <a:ext cx="5364953" cy="695864"/>
          </a:xfrm>
          <a:custGeom>
            <a:avLst/>
            <a:gdLst>
              <a:gd name="connsiteX0" fmla="*/ 0 w 4504620"/>
              <a:gd name="connsiteY0" fmla="*/ 69586 h 695864"/>
              <a:gd name="connsiteX1" fmla="*/ 69586 w 4504620"/>
              <a:gd name="connsiteY1" fmla="*/ 0 h 695864"/>
              <a:gd name="connsiteX2" fmla="*/ 4435034 w 4504620"/>
              <a:gd name="connsiteY2" fmla="*/ 0 h 695864"/>
              <a:gd name="connsiteX3" fmla="*/ 4504620 w 4504620"/>
              <a:gd name="connsiteY3" fmla="*/ 69586 h 695864"/>
              <a:gd name="connsiteX4" fmla="*/ 4504620 w 4504620"/>
              <a:gd name="connsiteY4" fmla="*/ 626278 h 695864"/>
              <a:gd name="connsiteX5" fmla="*/ 4435034 w 4504620"/>
              <a:gd name="connsiteY5" fmla="*/ 695864 h 695864"/>
              <a:gd name="connsiteX6" fmla="*/ 69586 w 4504620"/>
              <a:gd name="connsiteY6" fmla="*/ 695864 h 695864"/>
              <a:gd name="connsiteX7" fmla="*/ 0 w 4504620"/>
              <a:gd name="connsiteY7" fmla="*/ 626278 h 695864"/>
              <a:gd name="connsiteX8" fmla="*/ 0 w 4504620"/>
              <a:gd name="connsiteY8" fmla="*/ 69586 h 695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4620" h="695864">
                <a:moveTo>
                  <a:pt x="0" y="69586"/>
                </a:moveTo>
                <a:cubicBezTo>
                  <a:pt x="0" y="31155"/>
                  <a:pt x="31155" y="0"/>
                  <a:pt x="69586" y="0"/>
                </a:cubicBezTo>
                <a:lnTo>
                  <a:pt x="4435034" y="0"/>
                </a:lnTo>
                <a:cubicBezTo>
                  <a:pt x="4473465" y="0"/>
                  <a:pt x="4504620" y="31155"/>
                  <a:pt x="4504620" y="69586"/>
                </a:cubicBezTo>
                <a:lnTo>
                  <a:pt x="4504620" y="626278"/>
                </a:lnTo>
                <a:cubicBezTo>
                  <a:pt x="4504620" y="664709"/>
                  <a:pt x="4473465" y="695864"/>
                  <a:pt x="4435034" y="695864"/>
                </a:cubicBezTo>
                <a:lnTo>
                  <a:pt x="69586" y="695864"/>
                </a:lnTo>
                <a:cubicBezTo>
                  <a:pt x="31155" y="695864"/>
                  <a:pt x="0" y="664709"/>
                  <a:pt x="0" y="626278"/>
                </a:cubicBezTo>
                <a:lnTo>
                  <a:pt x="0" y="695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81" tIns="96581" rIns="96581" bIns="96581" numCol="1" spcCol="1270" anchor="ctr" anchorCtr="0">
            <a:noAutofit/>
          </a:bodyPr>
          <a:lstStyle/>
          <a:p>
            <a:pPr lvl="0" defTabSz="889000">
              <a:spcBef>
                <a:spcPct val="0"/>
              </a:spcBef>
            </a:pPr>
            <a:r>
              <a:rPr lang="cs-CZ" sz="2000" b="1" i="1" dirty="0"/>
              <a:t>Způsob zohlednění sdílené elektřiny na faktuře                                               </a:t>
            </a:r>
            <a:endParaRPr lang="cs-CZ" sz="2000" i="1" kern="1200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6F9816E1-4E40-43BF-A01E-2EB9CED0B028}"/>
              </a:ext>
            </a:extLst>
          </p:cNvPr>
          <p:cNvSpPr txBox="1"/>
          <p:nvPr/>
        </p:nvSpPr>
        <p:spPr>
          <a:xfrm>
            <a:off x="439946" y="6010038"/>
            <a:ext cx="11662914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defTabSz="457200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Novelizována je i </a:t>
            </a:r>
            <a:r>
              <a:rPr kumimoji="0" lang="cs-CZ" sz="1600" b="1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vyhláška o připojení (07/2024) 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 souvislosti s LEX OZE II a KPI dle „EU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Council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Implementing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s-CZ" sz="1600" i="0" strike="noStrike" kern="1200" cap="none" spc="0" normalizeH="0" baseline="0" noProof="0" dirty="0" err="1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Decision</a:t>
            </a:r>
            <a:r>
              <a:rPr kumimoji="0" lang="cs-CZ" sz="1600" i="0" strike="noStrike" kern="1200" cap="none" spc="0" normalizeH="0" baseline="0" noProof="0" dirty="0">
                <a:ln>
                  <a:noFill/>
                </a:ln>
                <a:solidFill>
                  <a:srgbClr val="233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endParaRPr kumimoji="0" lang="cs-CZ" sz="1600" i="0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591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77500" lnSpcReduction="20000"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Registrace dodávkových a odběrových EAN (</a:t>
            </a:r>
            <a:r>
              <a:rPr lang="cs-CZ" sz="1900" b="1" dirty="0" err="1"/>
              <a:t>EANd</a:t>
            </a:r>
            <a:r>
              <a:rPr lang="cs-CZ" sz="1900" b="1" dirty="0"/>
              <a:t> a </a:t>
            </a:r>
            <a:r>
              <a:rPr lang="cs-CZ" sz="1900" b="1" dirty="0" err="1"/>
              <a:t>EANo</a:t>
            </a:r>
            <a:r>
              <a:rPr lang="cs-CZ" sz="1900" b="1" dirty="0"/>
              <a:t>):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ční číslo předávacího místa pro dodávku elektřiny do sítě, která je sdílena do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registrační číslo předávacího místa pro odběr elektřiny ze sítě, kterému je sdílena elektřina dodaná do sítě z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registrace se u každé skupiny sdílení evidují všechna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všechny parametry nezbytné pro vyhodnocení sdílení, tedy pro alokaci dodávky, zúčtování a fakturaci obchodníkem na základě DÚF.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Alokační klíč: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Alokační klíč určuje způsob výpočtu elektřiny sdílené v rámci skupiny sdílení z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Výpočet podle alokačního klíče probíhá pro každý zúčtovací interval (15 minut) a využívá individuální hodnoty parametrů zadaných při registraci </a:t>
            </a:r>
            <a:r>
              <a:rPr lang="cs-CZ" sz="1900" dirty="0" err="1"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skupiny sdílení.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</a:t>
            </a: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možné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varianty alokačního klíče: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Statický: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alokace pouze podle definovaných procent pro každé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(maximálně do výše spotřeby).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Dynamický: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alokace podle poměru spotřeby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(maximálně do výše spotřeby).</a:t>
            </a:r>
          </a:p>
          <a:p>
            <a:pPr marL="714988" lvl="6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Hybridní (kombinovaný):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prvním kole statická alokace a ve druhém kole dynamická alokace (maximálně do výše spotřeby).</a:t>
            </a: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Zúčtování dodávky a fakturace: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Zúčtování dodávky a fakturace u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zohledňuje sdílenou elektřinu z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jednotlivých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Zúčtování dodávky a fakturace u </a:t>
            </a:r>
            <a:r>
              <a:rPr lang="cs-CZ" sz="19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9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respektuje využití distribuční soustavy při sdílení elektřiny.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Základní obecné principy modelů sdílení elektřiny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416634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85000" lnSpcReduction="20000"/>
          </a:bodyPr>
          <a:lstStyle/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>
                <a:solidFill>
                  <a:srgbClr val="002060"/>
                </a:solidFill>
              </a:rPr>
              <a:t>Model </a:t>
            </a:r>
            <a:r>
              <a:rPr lang="cs-CZ" sz="1900" b="1" dirty="0" err="1">
                <a:solidFill>
                  <a:srgbClr val="002060"/>
                </a:solidFill>
              </a:rPr>
              <a:t>EANd-EANo</a:t>
            </a:r>
            <a:r>
              <a:rPr lang="cs-CZ" sz="1900" b="1" dirty="0">
                <a:solidFill>
                  <a:srgbClr val="002060"/>
                </a:solidFill>
              </a:rPr>
              <a:t> se statickým alokačním klíčem 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pro skupiny sdílení s celkovým </a:t>
            </a:r>
            <a:r>
              <a:rPr lang="cs-CZ" sz="1900" b="1" dirty="0">
                <a:solidFill>
                  <a:srgbClr val="002060"/>
                </a:solidFill>
              </a:rPr>
              <a:t>počtem</a:t>
            </a:r>
            <a:r>
              <a:rPr lang="cs-CZ" sz="1900" dirty="0">
                <a:solidFill>
                  <a:srgbClr val="002060"/>
                </a:solidFill>
              </a:rPr>
              <a:t> </a:t>
            </a:r>
            <a:r>
              <a:rPr lang="cs-CZ" sz="1900" b="1" dirty="0" err="1">
                <a:solidFill>
                  <a:srgbClr val="002060"/>
                </a:solidFill>
              </a:rPr>
              <a:t>EANd</a:t>
            </a:r>
            <a:r>
              <a:rPr lang="cs-CZ" sz="1900" b="1" dirty="0">
                <a:solidFill>
                  <a:srgbClr val="002060"/>
                </a:solidFill>
              </a:rPr>
              <a:t> a </a:t>
            </a:r>
            <a:r>
              <a:rPr lang="cs-CZ" sz="1900" b="1" dirty="0" err="1">
                <a:solidFill>
                  <a:srgbClr val="002060"/>
                </a:solidFill>
              </a:rPr>
              <a:t>EANo</a:t>
            </a:r>
            <a:r>
              <a:rPr lang="cs-CZ" sz="1900" b="1" dirty="0">
                <a:solidFill>
                  <a:srgbClr val="002060"/>
                </a:solidFill>
              </a:rPr>
              <a:t> vyšším než 50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Omezení na přiřazení maximálně 5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sdílejících do jednoho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ve skupině sdílení však omezen není.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Platí omezení na celkový 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a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 jednotlivých typech skupin sdílení podle EZ.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/>
              <a:t>V rámci jedné skupiny sdílení musí být nastaveno u všech párů </a:t>
            </a:r>
            <a:r>
              <a:rPr lang="cs-CZ" sz="1900" dirty="0" err="1"/>
              <a:t>EANd</a:t>
            </a:r>
            <a:r>
              <a:rPr lang="cs-CZ" sz="1900" dirty="0"/>
              <a:t> a </a:t>
            </a:r>
            <a:r>
              <a:rPr lang="cs-CZ" sz="1900" dirty="0" err="1"/>
              <a:t>EANo</a:t>
            </a:r>
            <a:r>
              <a:rPr lang="cs-CZ" sz="1900" dirty="0"/>
              <a:t> stejné využití DS.</a:t>
            </a: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cs-CZ" sz="1900" b="1" dirty="0"/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b="1" dirty="0"/>
              <a:t>Model </a:t>
            </a:r>
            <a:r>
              <a:rPr lang="cs-CZ" sz="1900" b="1" dirty="0" err="1"/>
              <a:t>EANd-EANo</a:t>
            </a:r>
            <a:r>
              <a:rPr lang="cs-CZ" sz="1900" b="1" dirty="0"/>
              <a:t> s možností volby iteračního alokačního klíče</a:t>
            </a:r>
            <a:r>
              <a:rPr lang="cs-CZ" sz="1900" b="1" dirty="0">
                <a:solidFill>
                  <a:srgbClr val="002060"/>
                </a:solidFill>
              </a:rPr>
              <a:t> 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pro skupiny sdílení s celkovým </a:t>
            </a:r>
            <a:r>
              <a:rPr lang="cs-CZ" sz="1900" b="1" dirty="0">
                <a:solidFill>
                  <a:srgbClr val="002060"/>
                </a:solidFill>
              </a:rPr>
              <a:t>počtem </a:t>
            </a:r>
            <a:r>
              <a:rPr lang="cs-CZ" sz="1900" b="1" dirty="0" err="1">
                <a:solidFill>
                  <a:srgbClr val="002060"/>
                </a:solidFill>
              </a:rPr>
              <a:t>EANd</a:t>
            </a:r>
            <a:r>
              <a:rPr lang="cs-CZ" sz="1900" b="1" dirty="0">
                <a:solidFill>
                  <a:srgbClr val="002060"/>
                </a:solidFill>
              </a:rPr>
              <a:t> a </a:t>
            </a:r>
            <a:r>
              <a:rPr lang="cs-CZ" sz="1900" b="1" dirty="0" err="1">
                <a:solidFill>
                  <a:srgbClr val="002060"/>
                </a:solidFill>
              </a:rPr>
              <a:t>EANo</a:t>
            </a:r>
            <a:r>
              <a:rPr lang="cs-CZ" sz="1900" b="1" dirty="0">
                <a:solidFill>
                  <a:srgbClr val="002060"/>
                </a:solidFill>
              </a:rPr>
              <a:t>  menším nebo rovným 50</a:t>
            </a:r>
            <a:endParaRPr lang="cs-CZ" sz="1900" b="1" dirty="0"/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Omezení na přiřazení maximálně 5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sdílejících do jednoho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ve skupině sdílení však omezen není.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Platí omezení na celkový počet </a:t>
            </a:r>
            <a:r>
              <a:rPr lang="cs-CZ" sz="1900" dirty="0" err="1">
                <a:solidFill>
                  <a:srgbClr val="002060"/>
                </a:solidFill>
              </a:rPr>
              <a:t>EANd</a:t>
            </a:r>
            <a:r>
              <a:rPr lang="cs-CZ" sz="1900" dirty="0">
                <a:solidFill>
                  <a:srgbClr val="002060"/>
                </a:solidFill>
              </a:rPr>
              <a:t> a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 jednotlivých typech skupin sdílení podle EZ.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2060"/>
                </a:solidFill>
              </a:rPr>
              <a:t>Při volbě iteračního alokačního klíče:</a:t>
            </a:r>
          </a:p>
          <a:p>
            <a:pPr marL="0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900" dirty="0">
                <a:solidFill>
                  <a:srgbClr val="002060"/>
                </a:solidFill>
              </a:rPr>
              <a:t>		Počet iterací = min(5, počet</a:t>
            </a:r>
            <a:r>
              <a:rPr lang="en-US" sz="1900" dirty="0">
                <a:solidFill>
                  <a:srgbClr val="002060"/>
                </a:solidFill>
              </a:rPr>
              <a:t> </a:t>
            </a:r>
            <a:r>
              <a:rPr lang="cs-CZ" sz="1900" dirty="0" err="1">
                <a:solidFill>
                  <a:srgbClr val="002060"/>
                </a:solidFill>
              </a:rPr>
              <a:t>EANo</a:t>
            </a:r>
            <a:r>
              <a:rPr lang="cs-CZ" sz="1900" dirty="0">
                <a:solidFill>
                  <a:srgbClr val="002060"/>
                </a:solidFill>
              </a:rPr>
              <a:t> ve skupině sdílení), tedy až 5 iterací.</a:t>
            </a:r>
          </a:p>
          <a:p>
            <a:pPr marL="342900" lvl="2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1900" dirty="0"/>
              <a:t>V rámci jedné skupiny sdílení musí být nastaveno u všech párů </a:t>
            </a:r>
            <a:r>
              <a:rPr lang="cs-CZ" sz="1900" dirty="0" err="1"/>
              <a:t>EANd</a:t>
            </a:r>
            <a:r>
              <a:rPr lang="cs-CZ" sz="1900" dirty="0"/>
              <a:t> a </a:t>
            </a:r>
            <a:r>
              <a:rPr lang="cs-CZ" sz="1900" dirty="0" err="1"/>
              <a:t>EANo</a:t>
            </a:r>
            <a:r>
              <a:rPr lang="cs-CZ" sz="1900" dirty="0"/>
              <a:t> stejné využití DS.</a:t>
            </a:r>
            <a:endParaRPr lang="cs-CZ" sz="1900" dirty="0">
              <a:solidFill>
                <a:srgbClr val="002060"/>
              </a:solidFill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Zvolený model pro dočasné řešení v roce 2024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4188345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000075"/>
          </a:xfrm>
        </p:spPr>
        <p:txBody>
          <a:bodyPr>
            <a:normAutofit fontScale="92500"/>
          </a:bodyPr>
          <a:lstStyle/>
          <a:p>
            <a:pPr marL="92075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400" b="1" dirty="0"/>
              <a:t>Legislativní omezení daná LEX OZE II:</a:t>
            </a:r>
            <a:endParaRPr lang="cs-CZ" sz="1400" dirty="0"/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Dočasné regionální omezení pro EAN skupin sdílení energetických společenství na 3 sousedící obce s rozšířenou působností (ORP).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Trvalé regionální omezení u společenství pro OZE na 3 sousedící obce s rozšířenou působností (ORP) v oblasti hlasovacích práv a provozovaných výroben elektřiny.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Trvalé omezení na 11 EAN sdílejících u skupin sdílení mimo energetické společenství (zákazník/výrobce sám sobě do jiných PM, zákazník/výrobce jiným zákazníkům) s využitím distribuční soustavy 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Dočasné omezení v rámci jedné skupiny sdílení na maximálně 1000 EAN sdílejících u energetického společenství nebo společenství pro OZE nebo u skupin sdílení mimo energetické společenství bez využití distribuční soustavy (za HDS).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sdílení „sám se sebou“ (náhrada součtového měření) se jedná o variantu sdílení s využitím distribuční soustavy.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EAN smí být pouze v jedné skupině sdílení.</a:t>
            </a:r>
            <a:endParaRPr lang="cs-CZ" sz="1400" b="1" dirty="0"/>
          </a:p>
          <a:p>
            <a:pPr marL="92075" lvl="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400" b="1" dirty="0"/>
              <a:t>Technická omezení dočasného řešení: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Maximálně 5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sdílejících do jednoho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jedné skupině sdílení (celkový počet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jedné skupině sdílení ale omezen není).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skupiny sdílení o velikosti do 50 EAN včetně se provádí výpočet alokované elektřiny až v pěti iteracích, což aproximuje hybridní alokační klíč, a tedy zvyšuje objem sdílené elektřiny.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skupiny sdílení o velikosti nad 50 EAN se provádí výpočet alokované elektřiny pouze v jedné iteraci, což představuje prostý statický alokační klíč.</a:t>
            </a:r>
          </a:p>
          <a:p>
            <a:pPr marL="534988" lvl="5" indent="-1746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jedné skupiny sdílení musí být nastaveno u všech párů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4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4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stejné využití DS (buď ano, nebo ne).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limity a omezení dočasného modelu sdílení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292594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379684"/>
          </a:xfrm>
        </p:spPr>
        <p:txBody>
          <a:bodyPr>
            <a:normAutofit lnSpcReduction="10000"/>
          </a:bodyPr>
          <a:lstStyle/>
          <a:p>
            <a:pPr marL="92075" lvl="2" indent="0">
              <a:lnSpc>
                <a:spcPct val="100000"/>
              </a:lnSpc>
              <a:buSzPct val="100000"/>
              <a:buNone/>
            </a:pPr>
            <a:r>
              <a:rPr lang="cs-CZ" sz="1800" b="1" dirty="0"/>
              <a:t>Registrace </a:t>
            </a:r>
            <a:r>
              <a:rPr lang="cs-CZ" sz="1800" b="1" dirty="0" err="1"/>
              <a:t>EANo</a:t>
            </a:r>
            <a:r>
              <a:rPr lang="cs-CZ" sz="1800" b="1" dirty="0"/>
              <a:t> a </a:t>
            </a:r>
            <a:r>
              <a:rPr lang="cs-CZ" sz="1800" b="1" dirty="0" err="1"/>
              <a:t>EANd</a:t>
            </a:r>
            <a:r>
              <a:rPr lang="cs-CZ" sz="1800" b="1" dirty="0"/>
              <a:t> v rámci jedné skupiny sdílení :</a:t>
            </a:r>
          </a:p>
          <a:p>
            <a:pPr marL="534988" lvl="5" indent="-174625">
              <a:lnSpc>
                <a:spcPct val="100000"/>
              </a:lnSpc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registruje informaci o všech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které do tohoto </a:t>
            </a:r>
            <a:r>
              <a:rPr lang="en-US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sdílí elektřinu dodanou do sítě:</a:t>
            </a: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buNone/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5" indent="0">
              <a:lnSpc>
                <a:spcPct val="100000"/>
              </a:lnSpc>
              <a:buNone/>
            </a:pPr>
            <a:r>
              <a:rPr lang="cs-CZ" sz="18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Pro celou skupinu sdílení buď ano, nebo ne.   **Maximálně 5.</a:t>
            </a:r>
          </a:p>
          <a:p>
            <a:pPr marL="360363" lvl="5" indent="0">
              <a:lnSpc>
                <a:spcPct val="100000"/>
              </a:lnSpc>
              <a:buNone/>
            </a:pPr>
            <a:endParaRPr lang="en-US" sz="1800" i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má ve vztahu ke každému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index priority výrobny.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má navíc ve vztahu ke každému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přidělené alokační % a informaci, je-li při alokaci elektřiny z tohoto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využita distribuční soustava (v dočasném řešení platí pro celou skupinu sdílení ano, nebo ne).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rámci každé skupiny může mít 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přiděleno až </a:t>
            </a:r>
            <a:r>
              <a:rPr lang="cs-CZ" sz="1800" i="1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 dočasném řešení maximálně 5), ze kterých je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alokována výroba postupně podle priority těchto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8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  <a:endParaRPr lang="cs-CZ" sz="1600" i="1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2D6E130-15AB-4825-81D0-B8A0E57E1E9F}"/>
              </a:ext>
            </a:extLst>
          </p:cNvPr>
          <p:cNvGraphicFramePr>
            <a:graphicFrameLocks noGrp="1"/>
          </p:cNvGraphicFramePr>
          <p:nvPr/>
        </p:nvGraphicFramePr>
        <p:xfrm>
          <a:off x="896780" y="1824447"/>
          <a:ext cx="9938877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681">
                  <a:extLst>
                    <a:ext uri="{9D8B030D-6E8A-4147-A177-3AD203B41FA5}">
                      <a16:colId xmlns:a16="http://schemas.microsoft.com/office/drawing/2014/main" val="1331051023"/>
                    </a:ext>
                  </a:extLst>
                </a:gridCol>
                <a:gridCol w="848991">
                  <a:extLst>
                    <a:ext uri="{9D8B030D-6E8A-4147-A177-3AD203B41FA5}">
                      <a16:colId xmlns:a16="http://schemas.microsoft.com/office/drawing/2014/main" val="182778205"/>
                    </a:ext>
                  </a:extLst>
                </a:gridCol>
                <a:gridCol w="913756">
                  <a:extLst>
                    <a:ext uri="{9D8B030D-6E8A-4147-A177-3AD203B41FA5}">
                      <a16:colId xmlns:a16="http://schemas.microsoft.com/office/drawing/2014/main" val="1122405884"/>
                    </a:ext>
                  </a:extLst>
                </a:gridCol>
                <a:gridCol w="985750">
                  <a:extLst>
                    <a:ext uri="{9D8B030D-6E8A-4147-A177-3AD203B41FA5}">
                      <a16:colId xmlns:a16="http://schemas.microsoft.com/office/drawing/2014/main" val="1678583458"/>
                    </a:ext>
                  </a:extLst>
                </a:gridCol>
                <a:gridCol w="737433">
                  <a:extLst>
                    <a:ext uri="{9D8B030D-6E8A-4147-A177-3AD203B41FA5}">
                      <a16:colId xmlns:a16="http://schemas.microsoft.com/office/drawing/2014/main" val="980605248"/>
                    </a:ext>
                  </a:extLst>
                </a:gridCol>
                <a:gridCol w="849485">
                  <a:extLst>
                    <a:ext uri="{9D8B030D-6E8A-4147-A177-3AD203B41FA5}">
                      <a16:colId xmlns:a16="http://schemas.microsoft.com/office/drawing/2014/main" val="1477313383"/>
                    </a:ext>
                  </a:extLst>
                </a:gridCol>
                <a:gridCol w="1052766">
                  <a:extLst>
                    <a:ext uri="{9D8B030D-6E8A-4147-A177-3AD203B41FA5}">
                      <a16:colId xmlns:a16="http://schemas.microsoft.com/office/drawing/2014/main" val="3858135790"/>
                    </a:ext>
                  </a:extLst>
                </a:gridCol>
                <a:gridCol w="439947">
                  <a:extLst>
                    <a:ext uri="{9D8B030D-6E8A-4147-A177-3AD203B41FA5}">
                      <a16:colId xmlns:a16="http://schemas.microsoft.com/office/drawing/2014/main" val="2633120227"/>
                    </a:ext>
                  </a:extLst>
                </a:gridCol>
                <a:gridCol w="781426">
                  <a:extLst>
                    <a:ext uri="{9D8B030D-6E8A-4147-A177-3AD203B41FA5}">
                      <a16:colId xmlns:a16="http://schemas.microsoft.com/office/drawing/2014/main" val="3223940153"/>
                    </a:ext>
                  </a:extLst>
                </a:gridCol>
                <a:gridCol w="796391">
                  <a:extLst>
                    <a:ext uri="{9D8B030D-6E8A-4147-A177-3AD203B41FA5}">
                      <a16:colId xmlns:a16="http://schemas.microsoft.com/office/drawing/2014/main" val="2059764637"/>
                    </a:ext>
                  </a:extLst>
                </a:gridCol>
                <a:gridCol w="1097251">
                  <a:extLst>
                    <a:ext uri="{9D8B030D-6E8A-4147-A177-3AD203B41FA5}">
                      <a16:colId xmlns:a16="http://schemas.microsoft.com/office/drawing/2014/main" val="17962468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sz="1400" b="1" dirty="0"/>
                        <a:t>Priorita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</a:t>
                      </a:r>
                      <a:r>
                        <a:rPr lang="cs-CZ" sz="1400" b="1" dirty="0" err="1"/>
                        <a:t>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/>
                        <a:t>…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</a:t>
                      </a:r>
                      <a:r>
                        <a:rPr lang="cs-CZ" sz="1400" b="1" dirty="0" err="1"/>
                        <a:t>riorita</a:t>
                      </a:r>
                      <a:r>
                        <a:rPr lang="en-US" sz="1400" b="1" dirty="0"/>
                        <a:t> v</a:t>
                      </a:r>
                      <a:r>
                        <a:rPr lang="cs-CZ" sz="1400" b="1" dirty="0"/>
                        <a:t>ý</a:t>
                      </a:r>
                      <a:r>
                        <a:rPr lang="en-US" sz="1400" b="1" dirty="0" err="1"/>
                        <a:t>robna</a:t>
                      </a:r>
                      <a:r>
                        <a:rPr lang="cs-CZ" sz="1400" b="1" dirty="0"/>
                        <a:t> </a:t>
                      </a:r>
                      <a:r>
                        <a:rPr lang="cs-CZ" sz="1400" b="1" i="1" dirty="0"/>
                        <a:t>n**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492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EANo</a:t>
                      </a: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EANd</a:t>
                      </a:r>
                      <a:endParaRPr lang="cs-CZ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Alokace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/>
                        <a:t>Využití DS</a:t>
                      </a:r>
                      <a:r>
                        <a:rPr lang="en-US" sz="1200" b="1" dirty="0"/>
                        <a:t>*</a:t>
                      </a:r>
                      <a:endParaRPr lang="cs-CZ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0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488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921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…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439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EAN</a:t>
                      </a:r>
                      <a:endParaRPr lang="cs-CZ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331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ano/ne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28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7690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63E223-5522-4028-B581-37AE2A91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00" y="1216325"/>
            <a:ext cx="11113200" cy="5379684"/>
          </a:xfrm>
        </p:spPr>
        <p:txBody>
          <a:bodyPr>
            <a:normAutofit lnSpcReduction="10000"/>
          </a:bodyPr>
          <a:lstStyle/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800" b="1" dirty="0"/>
              <a:t>Registrace </a:t>
            </a:r>
            <a:r>
              <a:rPr lang="cs-CZ" sz="1800" b="1" dirty="0" err="1"/>
              <a:t>EANd</a:t>
            </a:r>
            <a:r>
              <a:rPr lang="cs-CZ" sz="1800" b="1" dirty="0"/>
              <a:t> v EDC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 přiřazením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SSE musí proběhnout registrace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EDC, kterou provádí držitel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který si před registrací musí zajistit přístup do EDC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2075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cs-CZ" sz="1800" b="1" dirty="0"/>
              <a:t>Kontrola registrace skupiny sdílení: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smí patřit jen do jedné skupiny sdílení.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alokačních procent pro každý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vztahu ke všem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nesmí být větší než 100 %.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o nevyužití DS při alokaci z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daného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může být zadána pouze, pokud se obě PM nacházejí za jednou hlavní domovní skříní (HDS). 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Registraci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lze aplikovat pro výpočet sdílení až po osazení průběhového měření.</a:t>
            </a:r>
          </a:p>
          <a:p>
            <a:pPr marL="360363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800" b="1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praxi bude registraci skupiny sdílení provádět za celou skupinu její zástupce. 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EANd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držitel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požadavku na přiřazení do skupiny sdílení informován a může vyjádřit svůj nesouhlas.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sz="1800" dirty="0" err="1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EANo</a:t>
            </a: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přiřazení do skupiny sdílení provedeno pouze na základě požadavku správce bez dalšího ověření.</a:t>
            </a:r>
          </a:p>
          <a:p>
            <a:pPr marL="534988" lvl="5" indent="-1746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233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registraci si zástupce zvolí mezi typem skupiny, kterou registruje (viz další slide). </a:t>
            </a:r>
            <a:endParaRPr lang="cs-CZ" dirty="0">
              <a:solidFill>
                <a:srgbClr val="233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2568E5EE-F839-42C2-A85C-F54FB470D7CB}"/>
              </a:ext>
            </a:extLst>
          </p:cNvPr>
          <p:cNvSpPr txBox="1">
            <a:spLocks/>
          </p:cNvSpPr>
          <p:nvPr/>
        </p:nvSpPr>
        <p:spPr>
          <a:xfrm>
            <a:off x="2383230" y="63815"/>
            <a:ext cx="8960506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rgbClr val="2331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dirty="0"/>
              <a:t>Registrace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15325452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_ERU_220319">
  <a:themeElements>
    <a:clrScheme name="ERU">
      <a:dk1>
        <a:srgbClr val="262626"/>
      </a:dk1>
      <a:lt1>
        <a:sysClr val="window" lastClr="FFFFFF"/>
      </a:lt1>
      <a:dk2>
        <a:srgbClr val="23315F"/>
      </a:dk2>
      <a:lt2>
        <a:srgbClr val="D0D0D0"/>
      </a:lt2>
      <a:accent1>
        <a:srgbClr val="23315F"/>
      </a:accent1>
      <a:accent2>
        <a:srgbClr val="5A6588"/>
      </a:accent2>
      <a:accent3>
        <a:srgbClr val="9198B0"/>
      </a:accent3>
      <a:accent4>
        <a:srgbClr val="C8CBD7"/>
      </a:accent4>
      <a:accent5>
        <a:srgbClr val="E02C1F"/>
      </a:accent5>
      <a:accent6>
        <a:srgbClr val="E86158"/>
      </a:accent6>
      <a:hlink>
        <a:srgbClr val="0563C1"/>
      </a:hlink>
      <a:folHlink>
        <a:srgbClr val="E02C1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- prezentace" id="{3A92DDA4-2193-4D45-A7B3-EAF57CFB1732}" vid="{02C6EC4A-34AA-4F8C-87DF-B2064D5D0F84}"/>
    </a:ext>
  </a:extLst>
</a:theme>
</file>

<file path=ppt/theme/theme2.xml><?xml version="1.0" encoding="utf-8"?>
<a:theme xmlns:a="http://schemas.openxmlformats.org/drawingml/2006/main" name="1_Motiv_ERU_220319">
  <a:themeElements>
    <a:clrScheme name="ERU">
      <a:dk1>
        <a:srgbClr val="262626"/>
      </a:dk1>
      <a:lt1>
        <a:sysClr val="window" lastClr="FFFFFF"/>
      </a:lt1>
      <a:dk2>
        <a:srgbClr val="23315F"/>
      </a:dk2>
      <a:lt2>
        <a:srgbClr val="D0D0D0"/>
      </a:lt2>
      <a:accent1>
        <a:srgbClr val="23315F"/>
      </a:accent1>
      <a:accent2>
        <a:srgbClr val="5A6588"/>
      </a:accent2>
      <a:accent3>
        <a:srgbClr val="9198B0"/>
      </a:accent3>
      <a:accent4>
        <a:srgbClr val="C8CBD7"/>
      </a:accent4>
      <a:accent5>
        <a:srgbClr val="E02C1F"/>
      </a:accent5>
      <a:accent6>
        <a:srgbClr val="E86158"/>
      </a:accent6>
      <a:hlink>
        <a:srgbClr val="0563C1"/>
      </a:hlink>
      <a:folHlink>
        <a:srgbClr val="E02C1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_ERU_220319" id="{55322B78-1910-4DCF-956C-C52225FDA905}" vid="{B52E0579-A9B4-4A48-AFCC-AD60A2FCFA52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F012C6ECD3784CB3BFDEBC3FC4CF23" ma:contentTypeVersion="15" ma:contentTypeDescription="Create a new document." ma:contentTypeScope="" ma:versionID="17186427a9669ca72c6a887b9b192a56">
  <xsd:schema xmlns:xsd="http://www.w3.org/2001/XMLSchema" xmlns:xs="http://www.w3.org/2001/XMLSchema" xmlns:p="http://schemas.microsoft.com/office/2006/metadata/properties" xmlns:ns2="b025c8a1-4732-46e2-bd11-1250b3eeaccb" xmlns:ns3="0c4f8138-9d44-4285-a946-7a5a8f18be5f" xmlns:ns4="50c908b1-f277-4340-90a9-4611d0b0f078" targetNamespace="http://schemas.microsoft.com/office/2006/metadata/properties" ma:root="true" ma:fieldsID="3489ab807f566ad504fdda6b224d7981" ns2:_="" ns3:_="" ns4:_="">
    <xsd:import namespace="b025c8a1-4732-46e2-bd11-1250b3eeaccb"/>
    <xsd:import namespace="0c4f8138-9d44-4285-a946-7a5a8f18be5f"/>
    <xsd:import namespace="50c908b1-f277-4340-90a9-4611d0b0f0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25c8a1-4732-46e2-bd11-1250b3eeac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4f8138-9d44-4285-a946-7a5a8f18be5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908b1-f277-4340-90a9-4611d0b0f078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bc9cd532-ba06-4baf-a5dd-4af2ceafc3a2}" ma:internalName="TaxCatchAll" ma:showField="CatchAllData" ma:web="0c4f8138-9d44-4285-a946-7a5a8f18be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25c8a1-4732-46e2-bd11-1250b3eeaccb">
      <Terms xmlns="http://schemas.microsoft.com/office/infopath/2007/PartnerControls"/>
    </lcf76f155ced4ddcb4097134ff3c332f>
    <TaxCatchAll xmlns="50c908b1-f277-4340-90a9-4611d0b0f078" xsi:nil="true"/>
  </documentManagement>
</p:properties>
</file>

<file path=customXml/itemProps1.xml><?xml version="1.0" encoding="utf-8"?>
<ds:datastoreItem xmlns:ds="http://schemas.openxmlformats.org/officeDocument/2006/customXml" ds:itemID="{33184F90-4E16-4F8C-A011-4BEE8415B1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B0A3F9-22A3-437B-8ED4-3E6A68F025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25c8a1-4732-46e2-bd11-1250b3eeaccb"/>
    <ds:schemaRef ds:uri="0c4f8138-9d44-4285-a946-7a5a8f18be5f"/>
    <ds:schemaRef ds:uri="50c908b1-f277-4340-90a9-4611d0b0f0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FC21A5-75F4-4CB5-8885-A3EE62C0C82E}">
  <ds:schemaRefs>
    <ds:schemaRef ds:uri="http://purl.org/dc/elements/1.1/"/>
    <ds:schemaRef ds:uri="http://schemas.microsoft.com/office/2006/metadata/properties"/>
    <ds:schemaRef ds:uri="50c908b1-f277-4340-90a9-4611d0b0f078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0c4f8138-9d44-4285-a946-7a5a8f18be5f"/>
    <ds:schemaRef ds:uri="b025c8a1-4732-46e2-bd11-1250b3eeacc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- prezentace verze20220505</Template>
  <TotalTime>14591</TotalTime>
  <Words>2055</Words>
  <Application>Microsoft Office PowerPoint</Application>
  <PresentationFormat>Širokoúhlá obrazovka</PresentationFormat>
  <Paragraphs>294</Paragraphs>
  <Slides>14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Motiv_ERU_220319</vt:lpstr>
      <vt:lpstr>1_Motiv_ERU_220319</vt:lpstr>
      <vt:lpstr>Model sdílení elektřiny</vt:lpstr>
      <vt:lpstr>Zatím máme pouze Model sdílení v bytovém domě  od 1.1.2023 Podle vyhlášky o pravidlech trhu s elektřinou (PTE)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Jak lze registrovat jednoduché příklady sdílení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Solární energetika a akumulace res-start!</dc:title>
  <dc:creator>Šefránek Jan Ing. Ph.D.</dc:creator>
  <cp:lastModifiedBy>Černý Alexandr</cp:lastModifiedBy>
  <cp:revision>606</cp:revision>
  <dcterms:created xsi:type="dcterms:W3CDTF">2022-05-24T06:32:37Z</dcterms:created>
  <dcterms:modified xsi:type="dcterms:W3CDTF">2024-06-06T09:02:06Z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0x01010042F012C6ECD3784CB3BFDEBC3FC4CF23</vt:lpwstr>
  </property>
  <property fmtid="{D5CDD505-2E9C-101B-9397-08002B2CF9AE}" pid="3" name="MediaServiceImageTags">
    <vt:lpwstr/>
  </property>
</Properties>
</file>