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  <p:sldMasterId id="2147483662" r:id="rId6"/>
    <p:sldMasterId id="2147483676" r:id="rId7"/>
  </p:sldMasterIdLst>
  <p:notesMasterIdLst>
    <p:notesMasterId r:id="rId30"/>
  </p:notesMasterIdLst>
  <p:sldIdLst>
    <p:sldId id="256" r:id="rId8"/>
    <p:sldId id="754" r:id="rId9"/>
    <p:sldId id="755" r:id="rId10"/>
    <p:sldId id="770" r:id="rId11"/>
    <p:sldId id="275" r:id="rId12"/>
    <p:sldId id="279" r:id="rId13"/>
    <p:sldId id="756" r:id="rId14"/>
    <p:sldId id="776" r:id="rId15"/>
    <p:sldId id="788" r:id="rId16"/>
    <p:sldId id="778" r:id="rId17"/>
    <p:sldId id="786" r:id="rId18"/>
    <p:sldId id="787" r:id="rId19"/>
    <p:sldId id="790" r:id="rId20"/>
    <p:sldId id="777" r:id="rId21"/>
    <p:sldId id="780" r:id="rId22"/>
    <p:sldId id="783" r:id="rId23"/>
    <p:sldId id="782" r:id="rId24"/>
    <p:sldId id="781" r:id="rId25"/>
    <p:sldId id="785" r:id="rId26"/>
    <p:sldId id="784" r:id="rId27"/>
    <p:sldId id="789" r:id="rId28"/>
    <p:sldId id="266" r:id="rId2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2729"/>
    <a:srgbClr val="94E3C2"/>
    <a:srgbClr val="27504C"/>
    <a:srgbClr val="C4F0DE"/>
    <a:srgbClr val="ECFCF5"/>
    <a:srgbClr val="EAFAF3"/>
    <a:srgbClr val="002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Světlý styl 1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Střední styl 4 – zvýraznění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Střední styl 4 – zvýraznění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03447BB-5D67-496B-8E87-E561075AD55C}" styleName="Tmavý styl 1 – zvýraznění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styl 2 – zvýraznění 5/zvýraznění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7AC3CCA-C797-4891-BE02-D94E43425B78}" styleName="Střední styl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86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ycpálek Martin" userId="a46a3f13-0896-4bec-9296-eeeebafe23e0" providerId="ADAL" clId="{38516343-3B4D-4F22-8544-6BD37E33C96B}"/>
    <pc:docChg chg="modSld">
      <pc:chgData name="Vycpálek Martin" userId="a46a3f13-0896-4bec-9296-eeeebafe23e0" providerId="ADAL" clId="{38516343-3B4D-4F22-8544-6BD37E33C96B}" dt="2024-09-19T14:19:33.297" v="9" actId="20577"/>
      <pc:docMkLst>
        <pc:docMk/>
      </pc:docMkLst>
      <pc:sldChg chg="modSp mod">
        <pc:chgData name="Vycpálek Martin" userId="a46a3f13-0896-4bec-9296-eeeebafe23e0" providerId="ADAL" clId="{38516343-3B4D-4F22-8544-6BD37E33C96B}" dt="2024-09-19T14:19:33.297" v="9" actId="20577"/>
        <pc:sldMkLst>
          <pc:docMk/>
          <pc:sldMk cId="929606094" sldId="776"/>
        </pc:sldMkLst>
        <pc:spChg chg="mod">
          <ac:chgData name="Vycpálek Martin" userId="a46a3f13-0896-4bec-9296-eeeebafe23e0" providerId="ADAL" clId="{38516343-3B4D-4F22-8544-6BD37E33C96B}" dt="2024-09-19T14:19:33.297" v="9" actId="20577"/>
          <ac:spMkLst>
            <pc:docMk/>
            <pc:sldMk cId="929606094" sldId="776"/>
            <ac:spMk id="4" creationId="{AE8DA38E-1CEB-C746-77BE-258B6CDBEE6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F86CC-C2D7-DF4B-AAFC-E2AA82D668D4}" type="datetimeFigureOut">
              <a:rPr lang="cs-CZ" smtClean="0"/>
              <a:t>19.09.2024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F7D20-FBC0-A041-84F4-F94ECA2F6D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6728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ázev prezent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21345FCA-D827-EDFF-FCF3-B65310747737}"/>
              </a:ext>
            </a:extLst>
          </p:cNvPr>
          <p:cNvCxnSpPr>
            <a:cxnSpLocks/>
          </p:cNvCxnSpPr>
          <p:nvPr userDrawn="1"/>
        </p:nvCxnSpPr>
        <p:spPr>
          <a:xfrm>
            <a:off x="1303144" y="5915074"/>
            <a:ext cx="9604664" cy="0"/>
          </a:xfrm>
          <a:prstGeom prst="line">
            <a:avLst/>
          </a:prstGeom>
          <a:ln w="6350">
            <a:solidFill>
              <a:srgbClr val="94E3C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Nadpis 9">
            <a:extLst>
              <a:ext uri="{FF2B5EF4-FFF2-40B4-BE49-F238E27FC236}">
                <a16:creationId xmlns:a16="http://schemas.microsoft.com/office/drawing/2014/main" id="{96E7918C-3977-02DF-D881-DB869E5AD4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23319" y="2741504"/>
            <a:ext cx="6891981" cy="1325563"/>
          </a:xfrm>
        </p:spPr>
        <p:txBody>
          <a:bodyPr/>
          <a:lstStyle/>
          <a:p>
            <a:r>
              <a:rPr lang="cs-CZ"/>
              <a:t>Krátký název prezentace</a:t>
            </a:r>
          </a:p>
        </p:txBody>
      </p:sp>
      <p:sp>
        <p:nvSpPr>
          <p:cNvPr id="11" name="Zástupný symbol pro datum 3">
            <a:extLst>
              <a:ext uri="{FF2B5EF4-FFF2-40B4-BE49-F238E27FC236}">
                <a16:creationId xmlns:a16="http://schemas.microsoft.com/office/drawing/2014/main" id="{1FE2CDA1-5281-4DBC-7B48-5002CD2082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13744" y="6010466"/>
            <a:ext cx="2832600" cy="644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94E3C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oddělení nebo skupina: </a:t>
            </a:r>
            <a:r>
              <a:rPr lang="cs-CZ" err="1"/>
              <a:t>Nat</a:t>
            </a:r>
            <a:r>
              <a:rPr lang="cs-CZ"/>
              <a:t> </a:t>
            </a:r>
            <a:r>
              <a:rPr lang="cs-CZ" err="1"/>
              <a:t>exerfer</a:t>
            </a:r>
            <a:r>
              <a:rPr lang="cs-CZ"/>
              <a:t> </a:t>
            </a:r>
            <a:r>
              <a:rPr lang="cs-CZ" err="1"/>
              <a:t>ibusant</a:t>
            </a:r>
            <a:r>
              <a:rPr lang="cs-CZ"/>
              <a:t> autor: Jméno Příjmení – pozice</a:t>
            </a:r>
          </a:p>
          <a:p>
            <a:r>
              <a:rPr lang="cs-CZ"/>
              <a:t>datum: 20. 3. 2024 </a:t>
            </a:r>
          </a:p>
        </p:txBody>
      </p:sp>
    </p:spTree>
    <p:extLst>
      <p:ext uri="{BB962C8B-B14F-4D97-AF65-F5344CB8AC3E}">
        <p14:creationId xmlns:p14="http://schemas.microsoft.com/office/powerpoint/2010/main" val="4168958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ázev prezentace se subheadlin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16D7EF1-1DDF-DBFB-C9D2-17C08CA1BF4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23319" y="4067067"/>
            <a:ext cx="6891981" cy="150018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rgbClr val="94E3C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r>
              <a:rPr lang="cs-CZ" b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SUBHEADLINE ETIAM COMMODO DUI EGET WISI.</a:t>
            </a:r>
            <a:endParaRPr lang="cs-CZ">
              <a:solidFill>
                <a:srgbClr val="94E3C2"/>
              </a:solidFill>
              <a:effectLst/>
              <a:latin typeface="Arial" panose="020B0604020202020204" pitchFamily="34" charset="0"/>
            </a:endParaRPr>
          </a:p>
          <a:p>
            <a:r>
              <a:rPr lang="cs-CZ" b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ETIAM LIGULA PEDE, SAGITTIS QUIS, INTERDUM</a:t>
            </a:r>
            <a:endParaRPr lang="cs-CZ">
              <a:solidFill>
                <a:srgbClr val="94E3C2"/>
              </a:solidFill>
              <a:effectLst/>
              <a:latin typeface="Arial" panose="020B0604020202020204" pitchFamily="34" charset="0"/>
            </a:endParaRPr>
          </a:p>
          <a:p>
            <a:r>
              <a:rPr lang="cs-CZ" b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ULTRICIES, SCELERISQUE EU. </a:t>
            </a:r>
            <a:endParaRPr lang="cs-CZ">
              <a:solidFill>
                <a:srgbClr val="94E3C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B77FC86-6384-E6FB-E574-B9DE9EE42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oddělení nebo skupina: </a:t>
            </a:r>
            <a:r>
              <a:rPr lang="cs-CZ" err="1"/>
              <a:t>Nat</a:t>
            </a:r>
            <a:r>
              <a:rPr lang="cs-CZ"/>
              <a:t> </a:t>
            </a:r>
            <a:r>
              <a:rPr lang="cs-CZ" err="1"/>
              <a:t>exerfer</a:t>
            </a:r>
            <a:r>
              <a:rPr lang="cs-CZ"/>
              <a:t> </a:t>
            </a:r>
            <a:r>
              <a:rPr lang="cs-CZ" err="1"/>
              <a:t>ibusant</a:t>
            </a:r>
            <a:r>
              <a:rPr lang="cs-CZ"/>
              <a:t> autor: Jméno Příjmení – pozice</a:t>
            </a:r>
          </a:p>
          <a:p>
            <a:r>
              <a:rPr lang="cs-CZ"/>
              <a:t>datum: 20. 3. 2024 </a:t>
            </a:r>
          </a:p>
        </p:txBody>
      </p:sp>
      <p:sp>
        <p:nvSpPr>
          <p:cNvPr id="7" name="Nadpis 9">
            <a:extLst>
              <a:ext uri="{FF2B5EF4-FFF2-40B4-BE49-F238E27FC236}">
                <a16:creationId xmlns:a16="http://schemas.microsoft.com/office/drawing/2014/main" id="{6418323A-9B91-2665-E7EB-D32042ED43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23319" y="2741504"/>
            <a:ext cx="6891981" cy="132556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/>
              <a:t>Název prezentace</a:t>
            </a:r>
            <a:br>
              <a:rPr lang="cs-CZ"/>
            </a:br>
            <a:r>
              <a:rPr lang="cs-CZ"/>
              <a:t>se </a:t>
            </a:r>
            <a:r>
              <a:rPr lang="cs-CZ" err="1"/>
              <a:t>subheadlinem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8180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á stránka/nová kapit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>
            <a:extLst>
              <a:ext uri="{FF2B5EF4-FFF2-40B4-BE49-F238E27FC236}">
                <a16:creationId xmlns:a16="http://schemas.microsoft.com/office/drawing/2014/main" id="{96E7918C-3977-02DF-D881-DB869E5AD4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23319" y="2741504"/>
            <a:ext cx="6891981" cy="1325563"/>
          </a:xfrm>
        </p:spPr>
        <p:txBody>
          <a:bodyPr/>
          <a:lstStyle/>
          <a:p>
            <a:r>
              <a:rPr lang="cs-CZ">
                <a:solidFill>
                  <a:srgbClr val="00282A"/>
                </a:solidFill>
                <a:effectLst/>
                <a:latin typeface="Arial" panose="020B0604020202020204" pitchFamily="34" charset="0"/>
              </a:rPr>
              <a:t>Předělová stránka/</a:t>
            </a:r>
            <a:br>
              <a:rPr lang="cs-CZ">
                <a:solidFill>
                  <a:srgbClr val="00282A"/>
                </a:solidFill>
                <a:effectLst/>
                <a:latin typeface="Arial" panose="020B0604020202020204" pitchFamily="34" charset="0"/>
              </a:rPr>
            </a:br>
            <a:r>
              <a:rPr lang="cs-CZ">
                <a:solidFill>
                  <a:srgbClr val="00282A"/>
                </a:solidFill>
                <a:effectLst/>
                <a:latin typeface="Arial" panose="020B0604020202020204" pitchFamily="34" charset="0"/>
              </a:rPr>
              <a:t>nová kapitola</a:t>
            </a:r>
          </a:p>
        </p:txBody>
      </p:sp>
    </p:spTree>
    <p:extLst>
      <p:ext uri="{BB962C8B-B14F-4D97-AF65-F5344CB8AC3E}">
        <p14:creationId xmlns:p14="http://schemas.microsoft.com/office/powerpoint/2010/main" val="3364171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nadpis 1">
            <a:extLst>
              <a:ext uri="{FF2B5EF4-FFF2-40B4-BE49-F238E27FC236}">
                <a16:creationId xmlns:a16="http://schemas.microsoft.com/office/drawing/2014/main" id="{AC06D986-F4BB-5C4B-E40B-542611EE0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72" y="363537"/>
            <a:ext cx="10591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commodo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dui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eget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wisi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ligula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pede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sagittis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quis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interdum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scelerisque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eu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ástupný obsah 3">
            <a:extLst>
              <a:ext uri="{FF2B5EF4-FFF2-40B4-BE49-F238E27FC236}">
                <a16:creationId xmlns:a16="http://schemas.microsoft.com/office/drawing/2014/main" id="{04B64697-0DAE-673E-5950-D3891B04D82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6473" y="1831975"/>
            <a:ext cx="4905828" cy="3684588"/>
          </a:xfrm>
        </p:spPr>
        <p:txBody>
          <a:bodyPr>
            <a:normAutofit/>
          </a:bodyPr>
          <a:lstStyle>
            <a:lvl1pPr marL="0" indent="0" algn="l" rtl="0">
              <a:lnSpc>
                <a:spcPct val="100000"/>
              </a:lnSpc>
              <a:spcBef>
                <a:spcPts val="1200"/>
              </a:spcBef>
              <a:buNone/>
              <a:defRPr sz="2000"/>
            </a:lvl1pPr>
          </a:lstStyle>
          <a:p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Bodycopy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Lorem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ipsum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sit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amet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consectetuer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adipiscing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elit.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Itaque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earum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hic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tenetur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sapiente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delectus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reiciendis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voluptatibus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maiores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alias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consequatur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perferendis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asperiores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repellat.Lorem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ipsum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sit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amet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consectetuer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adipiscing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elit.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Itaque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earum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hic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tenetur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sapiente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delectus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reiciendis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voluptatibus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maiores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alias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consequatur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perferendis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asperiores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repellat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  <a:b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</a:br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Zástupný obsah 3">
            <a:extLst>
              <a:ext uri="{FF2B5EF4-FFF2-40B4-BE49-F238E27FC236}">
                <a16:creationId xmlns:a16="http://schemas.microsoft.com/office/drawing/2014/main" id="{8DD1A757-28FE-6282-01A5-227B5846A32F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406244" y="1831975"/>
            <a:ext cx="4905828" cy="3684588"/>
          </a:xfrm>
        </p:spPr>
        <p:txBody>
          <a:bodyPr>
            <a:normAutofit/>
          </a:bodyPr>
          <a:lstStyle>
            <a:lvl1pPr marL="0" indent="0" algn="l" rtl="0">
              <a:lnSpc>
                <a:spcPct val="100000"/>
              </a:lnSpc>
              <a:spcBef>
                <a:spcPts val="1200"/>
              </a:spcBef>
              <a:buNone/>
              <a:defRPr sz="2000"/>
            </a:lvl1pPr>
          </a:lstStyle>
          <a:p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Bodycopy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Lorem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ipsum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sit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amet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consectetuer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adipiscing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elit.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Itaque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earum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hic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tenetur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sapiente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delectus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reiciendis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voluptatibus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maiores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alias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consequatur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perferendis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asperiores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repellat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Lorem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ipsum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sit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amet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consectetuer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adipiscing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elit.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Itaque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earum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hic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tenetur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sapiente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delectus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reiciendis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voluptatibus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maiores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alias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consequatur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perferendis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asperiores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repellat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  <a:b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</a:br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190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nadpis 1">
            <a:extLst>
              <a:ext uri="{FF2B5EF4-FFF2-40B4-BE49-F238E27FC236}">
                <a16:creationId xmlns:a16="http://schemas.microsoft.com/office/drawing/2014/main" id="{AC06D986-F4BB-5C4B-E40B-542611EE0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72" y="363537"/>
            <a:ext cx="10591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commodo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dui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eget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wisi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ligula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pede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sagittis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quis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interdum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scelerisque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eu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ástupný obsah 3">
            <a:extLst>
              <a:ext uri="{FF2B5EF4-FFF2-40B4-BE49-F238E27FC236}">
                <a16:creationId xmlns:a16="http://schemas.microsoft.com/office/drawing/2014/main" id="{04B64697-0DAE-673E-5950-D3891B04D82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6473" y="1831975"/>
            <a:ext cx="4905828" cy="3684588"/>
          </a:xfrm>
        </p:spPr>
        <p:txBody>
          <a:bodyPr>
            <a:normAutofit/>
          </a:bodyPr>
          <a:lstStyle>
            <a:lvl1pPr marL="0" indent="0" algn="l" rtl="0">
              <a:lnSpc>
                <a:spcPct val="100000"/>
              </a:lnSpc>
              <a:spcBef>
                <a:spcPts val="1200"/>
              </a:spcBef>
              <a:buNone/>
              <a:defRPr sz="2000"/>
            </a:lvl1pPr>
          </a:lstStyle>
          <a:p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Bodycopy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Lorem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ipsum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sit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amet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consectetuer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adipiscing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elit.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Itaque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earum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hic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tenetur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sapiente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delectus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reiciendis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voluptatibus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maiores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alias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consequatur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perferendis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asperiores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repellat.Lorem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ipsum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sit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amet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consectetuer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adipiscing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elit.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Itaque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earum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hic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tenetur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sapiente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delectus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reiciendis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voluptatibus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maiores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alias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consequatur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perferendis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asperiores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repellat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  <a:b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</a:br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Zástupný obsah 3">
            <a:extLst>
              <a:ext uri="{FF2B5EF4-FFF2-40B4-BE49-F238E27FC236}">
                <a16:creationId xmlns:a16="http://schemas.microsoft.com/office/drawing/2014/main" id="{8DD1A757-28FE-6282-01A5-227B5846A32F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406244" y="1831975"/>
            <a:ext cx="4905828" cy="3684588"/>
          </a:xfrm>
        </p:spPr>
        <p:txBody>
          <a:bodyPr>
            <a:normAutofit/>
          </a:bodyPr>
          <a:lstStyle>
            <a:lvl1pPr marL="0" indent="0" algn="l" rtl="0">
              <a:lnSpc>
                <a:spcPct val="100000"/>
              </a:lnSpc>
              <a:spcBef>
                <a:spcPts val="1200"/>
              </a:spcBef>
              <a:buNone/>
              <a:defRPr sz="2000"/>
            </a:lvl1pPr>
          </a:lstStyle>
          <a:p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Bodycopy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Lorem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ipsum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sit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amet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consectetuer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adipiscing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elit.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Itaque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earum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hic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tenetur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sapiente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delectus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reiciendis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voluptatibus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maiores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alias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consequatur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perferendis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asperiores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repellat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Lorem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ipsum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sit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amet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consectetuer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adipiscing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elit.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Itaque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earum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hic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tenetur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sapiente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delectus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reiciendis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voluptatibus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maiores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alias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consequatur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perferendis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asperiores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repellat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  <a:b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</a:br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15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, obsah a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nadpis 1">
            <a:extLst>
              <a:ext uri="{FF2B5EF4-FFF2-40B4-BE49-F238E27FC236}">
                <a16:creationId xmlns:a16="http://schemas.microsoft.com/office/drawing/2014/main" id="{AC06D986-F4BB-5C4B-E40B-542611EE0D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6473" y="557212"/>
            <a:ext cx="58456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commodo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dui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eget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wisi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ligula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pede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sagittis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quis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interdum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scelerisque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eu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ástupný obsah 3">
            <a:extLst>
              <a:ext uri="{FF2B5EF4-FFF2-40B4-BE49-F238E27FC236}">
                <a16:creationId xmlns:a16="http://schemas.microsoft.com/office/drawing/2014/main" id="{04B64697-0DAE-673E-5950-D3891B04D82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6472" y="2200275"/>
            <a:ext cx="5959927" cy="3684588"/>
          </a:xfrm>
        </p:spPr>
        <p:txBody>
          <a:bodyPr>
            <a:normAutofit/>
          </a:bodyPr>
          <a:lstStyle>
            <a:lvl1pPr marL="0" indent="0" algn="l" rtl="0">
              <a:lnSpc>
                <a:spcPct val="100000"/>
              </a:lnSpc>
              <a:spcBef>
                <a:spcPts val="2000"/>
              </a:spcBef>
              <a:buNone/>
              <a:defRPr sz="2000"/>
            </a:lvl1pPr>
          </a:lstStyle>
          <a:p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Bodycopy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Lorem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ipsum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sit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amet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consectetuer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adipiscing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elit.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Itaque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earum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hic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tenetur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sapiente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delectus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reiciendis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voluptatibus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maiores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alias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consequatur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perferendis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asperiores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repellat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Lorem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ipsum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sit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amet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consectetuer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adipiscing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elit.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Itaque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earum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hic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tenetur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sapiente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delectus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reiciendis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voluptatibus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maiores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alias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consequatur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perferendis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b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</a:br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Zástupný obsah 3">
            <a:extLst>
              <a:ext uri="{FF2B5EF4-FFF2-40B4-BE49-F238E27FC236}">
                <a16:creationId xmlns:a16="http://schemas.microsoft.com/office/drawing/2014/main" id="{9D6EB6A5-A38D-E673-C4DC-CC3470CE32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7315200" y="0"/>
            <a:ext cx="4876800" cy="62103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8962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, subheadline, sezn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nadpis 1">
            <a:extLst>
              <a:ext uri="{FF2B5EF4-FFF2-40B4-BE49-F238E27FC236}">
                <a16:creationId xmlns:a16="http://schemas.microsoft.com/office/drawing/2014/main" id="{AC06D986-F4BB-5C4B-E40B-542611EE0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72" y="363537"/>
            <a:ext cx="10591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commodo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dui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eget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wisi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ligula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pede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sagittis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quis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interdum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scelerisque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eu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ástupný obsah 3">
            <a:extLst>
              <a:ext uri="{FF2B5EF4-FFF2-40B4-BE49-F238E27FC236}">
                <a16:creationId xmlns:a16="http://schemas.microsoft.com/office/drawing/2014/main" id="{04B64697-0DAE-673E-5950-D3891B04D82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60400" y="2895599"/>
            <a:ext cx="8509000" cy="3675063"/>
          </a:xfrm>
        </p:spPr>
        <p:txBody>
          <a:bodyPr>
            <a:normAutofit/>
          </a:bodyPr>
          <a:lstStyle>
            <a:lvl1pPr marL="342900" indent="-180000" algn="l" rtl="0">
              <a:lnSpc>
                <a:spcPct val="100000"/>
              </a:lnSpc>
              <a:spcBef>
                <a:spcPts val="200"/>
              </a:spcBef>
              <a:buFont typeface="Arial" panose="020B0604020202020204" pitchFamily="34" charset="0"/>
              <a:buChar char="•"/>
              <a:defRPr sz="1800"/>
            </a:lvl1pPr>
          </a:lstStyle>
          <a:p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commodo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dui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eget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wisi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ligula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pede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commodo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dui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eget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wisi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ligula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pede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sagittis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quis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interdum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ultricies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scelerisque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eu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commodo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dui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eget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wisi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ligula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pede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sagittis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commodo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dui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eget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wisi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ligula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pede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sagittis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quis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interdum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ultricies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scelerisque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eu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4" name="Zástupný text 2">
            <a:extLst>
              <a:ext uri="{FF2B5EF4-FFF2-40B4-BE49-F238E27FC236}">
                <a16:creationId xmlns:a16="http://schemas.microsoft.com/office/drawing/2014/main" id="{4209B2C8-415C-D0CD-5BBA-DB75902642D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83772" y="1845467"/>
            <a:ext cx="10591800" cy="8469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i="0">
                <a:solidFill>
                  <a:srgbClr val="05272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r>
              <a:rPr lang="cs-CZ" b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SUBHEADLINE ETIAM COMMODO DUI EGET WISI. ETIAM LIGULA PEDE, SAGITTIS QUIS, INTERDUM ULTRICIES, SCELERISQUE EU. </a:t>
            </a:r>
            <a:endParaRPr lang="cs-CZ">
              <a:solidFill>
                <a:srgbClr val="94E3C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272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>
            <a:extLst>
              <a:ext uri="{FF2B5EF4-FFF2-40B4-BE49-F238E27FC236}">
                <a16:creationId xmlns:a16="http://schemas.microsoft.com/office/drawing/2014/main" id="{96E7918C-3977-02DF-D881-DB869E5AD4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44600" y="2792304"/>
            <a:ext cx="6883400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1800"/>
            </a:lvl1pPr>
          </a:lstStyle>
          <a:p>
            <a:r>
              <a:rPr lang="cs-CZ" err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Nequi</a:t>
            </a:r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solectem</a:t>
            </a:r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eicia</a:t>
            </a:r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neceaqui</a:t>
            </a:r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 tem</a:t>
            </a:r>
            <a:b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</a:br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tel.: 777 111 222</a:t>
            </a:r>
            <a:b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</a:br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e-mail: </a:t>
            </a:r>
            <a:r>
              <a:rPr lang="cs-CZ" err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jmeno.prijmeni@edc.cz</a:t>
            </a:r>
            <a:endParaRPr lang="cs-CZ">
              <a:solidFill>
                <a:srgbClr val="94E3C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544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ál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>
            <a:extLst>
              <a:ext uri="{FF2B5EF4-FFF2-40B4-BE49-F238E27FC236}">
                <a16:creationId xmlns:a16="http://schemas.microsoft.com/office/drawing/2014/main" id="{96E7918C-3977-02DF-D881-DB869E5AD4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44600" y="2792304"/>
            <a:ext cx="6883400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1800"/>
            </a:lvl1pPr>
          </a:lstStyle>
          <a:p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Decentralizace, Digitalizace, Dekarbonizace.</a:t>
            </a:r>
          </a:p>
        </p:txBody>
      </p:sp>
      <p:sp>
        <p:nvSpPr>
          <p:cNvPr id="2" name="Zástupný symbol pro datum 3">
            <a:extLst>
              <a:ext uri="{FF2B5EF4-FFF2-40B4-BE49-F238E27FC236}">
                <a16:creationId xmlns:a16="http://schemas.microsoft.com/office/drawing/2014/main" id="{0230B034-2AFC-4974-D7AE-344C8D48AE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13744" y="6010466"/>
            <a:ext cx="2832600" cy="644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94E3C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err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Nequi</a:t>
            </a:r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solectem</a:t>
            </a:r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eicia</a:t>
            </a:r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neceaqui</a:t>
            </a:r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 tem</a:t>
            </a:r>
          </a:p>
          <a:p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tel.: 789 456 123</a:t>
            </a:r>
          </a:p>
          <a:p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e-mail: </a:t>
            </a:r>
            <a:r>
              <a:rPr lang="cs-CZ" err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jmeno.prijmeni@edc.cz</a:t>
            </a:r>
            <a:endParaRPr lang="cs-CZ">
              <a:solidFill>
                <a:srgbClr val="94E3C2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3" name="Přímá spojnice 2">
            <a:extLst>
              <a:ext uri="{FF2B5EF4-FFF2-40B4-BE49-F238E27FC236}">
                <a16:creationId xmlns:a16="http://schemas.microsoft.com/office/drawing/2014/main" id="{A8F1FC3B-1D30-BD66-487A-36A9DEC3F5AA}"/>
              </a:ext>
            </a:extLst>
          </p:cNvPr>
          <p:cNvCxnSpPr>
            <a:cxnSpLocks/>
          </p:cNvCxnSpPr>
          <p:nvPr userDrawn="1"/>
        </p:nvCxnSpPr>
        <p:spPr>
          <a:xfrm>
            <a:off x="1303144" y="5915074"/>
            <a:ext cx="9604664" cy="0"/>
          </a:xfrm>
          <a:prstGeom prst="line">
            <a:avLst/>
          </a:prstGeom>
          <a:ln w="6350">
            <a:solidFill>
              <a:srgbClr val="94E3C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8634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7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 descr="Obsah obrázku Grafika, snímek obrazovky, grafický design, Písmo&#10;&#10;Popis byl vytvořen automaticky">
            <a:extLst>
              <a:ext uri="{FF2B5EF4-FFF2-40B4-BE49-F238E27FC236}">
                <a16:creationId xmlns:a16="http://schemas.microsoft.com/office/drawing/2014/main" id="{CEC9C39E-4B5C-A030-13B6-6274FAABFBA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" y="0"/>
            <a:ext cx="8765817" cy="6858000"/>
          </a:xfrm>
          <a:prstGeom prst="rect">
            <a:avLst/>
          </a:prstGeom>
        </p:spPr>
      </p:pic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FB431F4C-4AA5-0596-D45A-DE52D78B0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3319" y="2741504"/>
            <a:ext cx="693670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11E876A-F6BC-9211-177B-8D92F37FB7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13744" y="6010466"/>
            <a:ext cx="2832600" cy="644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94E3C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oddělení nebo skupina: </a:t>
            </a:r>
            <a:r>
              <a:rPr lang="cs-CZ" err="1"/>
              <a:t>Nat</a:t>
            </a:r>
            <a:r>
              <a:rPr lang="cs-CZ"/>
              <a:t> </a:t>
            </a:r>
            <a:r>
              <a:rPr lang="cs-CZ" err="1"/>
              <a:t>exerfer</a:t>
            </a:r>
            <a:r>
              <a:rPr lang="cs-CZ"/>
              <a:t> </a:t>
            </a:r>
            <a:r>
              <a:rPr lang="cs-CZ" err="1"/>
              <a:t>ibusant</a:t>
            </a:r>
            <a:r>
              <a:rPr lang="cs-CZ"/>
              <a:t> autor: Jméno Příjmení – pozice</a:t>
            </a:r>
          </a:p>
          <a:p>
            <a:r>
              <a:rPr lang="cs-CZ"/>
              <a:t>datum: 20. 3. 2024 </a:t>
            </a:r>
          </a:p>
        </p:txBody>
      </p:sp>
      <p:pic>
        <p:nvPicPr>
          <p:cNvPr id="14" name="Obrázek 13" descr="Obsah obrázku text, Písmo, Grafika, grafický design&#10;&#10;Popis byl vytvořen automaticky">
            <a:extLst>
              <a:ext uri="{FF2B5EF4-FFF2-40B4-BE49-F238E27FC236}">
                <a16:creationId xmlns:a16="http://schemas.microsoft.com/office/drawing/2014/main" id="{75564B9B-E480-EE0D-DF92-933A7910054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341708" y="3002900"/>
            <a:ext cx="1575674" cy="883140"/>
          </a:xfrm>
          <a:prstGeom prst="rect">
            <a:avLst/>
          </a:prstGeom>
        </p:spPr>
      </p:pic>
      <p:cxnSp>
        <p:nvCxnSpPr>
          <p:cNvPr id="16" name="Přímá spojnice 15">
            <a:extLst>
              <a:ext uri="{FF2B5EF4-FFF2-40B4-BE49-F238E27FC236}">
                <a16:creationId xmlns:a16="http://schemas.microsoft.com/office/drawing/2014/main" id="{30159094-0214-A8CA-BB26-291DB1B01985}"/>
              </a:ext>
            </a:extLst>
          </p:cNvPr>
          <p:cNvCxnSpPr>
            <a:cxnSpLocks/>
          </p:cNvCxnSpPr>
          <p:nvPr userDrawn="1"/>
        </p:nvCxnSpPr>
        <p:spPr>
          <a:xfrm>
            <a:off x="1303144" y="5915074"/>
            <a:ext cx="9604664" cy="0"/>
          </a:xfrm>
          <a:prstGeom prst="line">
            <a:avLst/>
          </a:prstGeom>
          <a:ln w="6350">
            <a:solidFill>
              <a:srgbClr val="94E3C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6888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94E3C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4E3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CEC9C39E-4B5C-A030-13B6-6274FAABFBA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0" y="0"/>
            <a:ext cx="8765817" cy="6857999"/>
          </a:xfrm>
          <a:prstGeom prst="rect">
            <a:avLst/>
          </a:prstGeom>
        </p:spPr>
      </p:pic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FB431F4C-4AA5-0596-D45A-DE52D78B0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3319" y="2741504"/>
            <a:ext cx="693670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id="{75564B9B-E480-EE0D-DF92-933A7910054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9341708" y="3002900"/>
            <a:ext cx="1575674" cy="88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080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272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AFA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8EF10DE-FFA0-00DD-0219-0A67B8CA5B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9" name="Zástupný nadpis 1">
            <a:extLst>
              <a:ext uri="{FF2B5EF4-FFF2-40B4-BE49-F238E27FC236}">
                <a16:creationId xmlns:a16="http://schemas.microsoft.com/office/drawing/2014/main" id="{BF44135F-096D-2BEA-2C4E-6D17B276F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72" y="363537"/>
            <a:ext cx="10591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commodo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dui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eget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wisi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ligula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pede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sagittis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quis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interdum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scelerisque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eu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" name="Obrázek 12" descr="Obsah obrázku Grafika, grafický design, kruh, design&#10;&#10;Popis byl vytvořen automaticky">
            <a:extLst>
              <a:ext uri="{FF2B5EF4-FFF2-40B4-BE49-F238E27FC236}">
                <a16:creationId xmlns:a16="http://schemas.microsoft.com/office/drawing/2014/main" id="{92E53E58-AB19-2054-B1B4-5E672630C3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36310" y="6375400"/>
            <a:ext cx="340865" cy="25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40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74" r:id="rId2"/>
    <p:sldLayoutId id="214748367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30" kern="1200">
          <a:solidFill>
            <a:srgbClr val="05272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5272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5272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5272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5272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5272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27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 descr="Obsah obrázku Grafika, snímek obrazovky, grafický design, Písmo&#10;&#10;Popis byl vytvořen automaticky">
            <a:extLst>
              <a:ext uri="{FF2B5EF4-FFF2-40B4-BE49-F238E27FC236}">
                <a16:creationId xmlns:a16="http://schemas.microsoft.com/office/drawing/2014/main" id="{CEC9C39E-4B5C-A030-13B6-6274FAABFBA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" y="0"/>
            <a:ext cx="8765817" cy="6858000"/>
          </a:xfrm>
          <a:prstGeom prst="rect">
            <a:avLst/>
          </a:prstGeom>
        </p:spPr>
      </p:pic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FB431F4C-4AA5-0596-D45A-DE52D78B0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3319" y="2741504"/>
            <a:ext cx="693670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pic>
        <p:nvPicPr>
          <p:cNvPr id="14" name="Obrázek 13" descr="Obsah obrázku text, Písmo, Grafika, grafický design&#10;&#10;Popis byl vytvořen automaticky">
            <a:extLst>
              <a:ext uri="{FF2B5EF4-FFF2-40B4-BE49-F238E27FC236}">
                <a16:creationId xmlns:a16="http://schemas.microsoft.com/office/drawing/2014/main" id="{75564B9B-E480-EE0D-DF92-933A7910054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341708" y="3002900"/>
            <a:ext cx="1575674" cy="88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185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94E3C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tags" Target="../tags/tag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6.jpeg"/><Relationship Id="rId4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c-cr.cz/pro-uzivatele-edc/#videonavody-dokumenty-ke-stazeni" TargetMode="External"/><Relationship Id="rId2" Type="http://schemas.openxmlformats.org/officeDocument/2006/relationships/hyperlink" Target="https://www.edc-cr.cz/wp-content/uploads/2024/08/Manual-pro-externi-uzivatele-Portalu-EDC-II-1.pdf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B2AB0F2-C837-A716-0709-2A7788777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Obsluha EDC</a:t>
            </a: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387A28E1-53CF-9D29-3340-1EDABBDDA5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13744" y="6010466"/>
            <a:ext cx="3403976" cy="644117"/>
          </a:xfrm>
        </p:spPr>
        <p:txBody>
          <a:bodyPr/>
          <a:lstStyle/>
          <a:p>
            <a:r>
              <a:rPr lang="cs-CZ" dirty="0"/>
              <a:t>Obsluha EDC </a:t>
            </a:r>
          </a:p>
          <a:p>
            <a:r>
              <a:rPr lang="cs-CZ" dirty="0"/>
              <a:t>Simona Kotasová</a:t>
            </a:r>
          </a:p>
          <a:p>
            <a:r>
              <a:rPr lang="cs-CZ" dirty="0"/>
              <a:t>12. 9. 2024 </a:t>
            </a:r>
          </a:p>
        </p:txBody>
      </p:sp>
    </p:spTree>
    <p:extLst>
      <p:ext uri="{BB962C8B-B14F-4D97-AF65-F5344CB8AC3E}">
        <p14:creationId xmlns:p14="http://schemas.microsoft.com/office/powerpoint/2010/main" val="1570523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A927FEB-1481-7B64-C07B-395C94124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z="3200" b="1" i="0" u="none" strike="noStrike" kern="1200" cap="none" spc="0" normalizeH="0" baseline="0" noProof="0" dirty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FAQ </a:t>
            </a:r>
            <a:r>
              <a:rPr lang="pl-PL" dirty="0"/>
              <a:t>Obchodník jednající za </a:t>
            </a:r>
            <a:r>
              <a:rPr lang="pl-PL" dirty="0">
                <a:solidFill>
                  <a:schemeClr val="tx1"/>
                </a:solidFill>
              </a:rPr>
              <a:t>sebe 1/3</a:t>
            </a:r>
            <a:br>
              <a:rPr lang="pl-PL" dirty="0"/>
            </a:br>
            <a:r>
              <a:rPr lang="pl-PL" dirty="0"/>
              <a:t>Anonymizované údaje</a:t>
            </a:r>
            <a:endParaRPr lang="cs-CZ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57745A4-0CA6-525A-45A3-F675B3702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3772" y="1845468"/>
            <a:ext cx="10591800" cy="408206"/>
          </a:xfrm>
        </p:spPr>
        <p:txBody>
          <a:bodyPr>
            <a:normAutofit fontScale="92500"/>
          </a:bodyPr>
          <a:lstStyle/>
          <a:p>
            <a:r>
              <a:rPr lang="cs-CZ" cap="all" dirty="0"/>
              <a:t>Proč na portále EDC u některých OPM vidím místo EAN anonymizovaný kód?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A6B3299-E6CC-185C-361C-D19CC7D0847D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 bwMode="gray">
          <a:xfrm>
            <a:off x="783772" y="2410042"/>
            <a:ext cx="5173683" cy="4184722"/>
          </a:xfrm>
          <a:prstGeom prst="rect">
            <a:avLst/>
          </a:prstGeom>
          <a:solidFill>
            <a:srgbClr val="EAFAF3"/>
          </a:solidFill>
          <a:ln w="9525" cap="rnd" cmpd="sng" algn="ctr">
            <a:solidFill>
              <a:srgbClr val="052729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180000" tIns="71997" rIns="71997" bIns="71997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81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cs-CZ" sz="1800" b="1" dirty="0">
                <a:solidFill>
                  <a:srgbClr val="052729"/>
                </a:solidFill>
                <a:latin typeface="Arial"/>
              </a:rPr>
              <a:t>Příčiny a vysvětlení:</a:t>
            </a:r>
            <a:endParaRPr kumimoji="0" lang="cs-CZ" sz="18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 indent="0">
              <a:buClrTx/>
              <a:buNone/>
              <a:defRPr/>
            </a:pPr>
            <a:endParaRPr kumimoji="0" lang="cs-CZ" sz="14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" lvl="1" indent="0">
              <a:buClrTx/>
              <a:buNone/>
              <a:defRPr/>
            </a:pP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Rozsah dat poskytovaných z IS EDC</a:t>
            </a:r>
            <a:endParaRPr kumimoji="0" lang="pt-BR" sz="14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" lvl="1" indent="0">
              <a:spcBef>
                <a:spcPts val="300"/>
              </a:spcBef>
              <a:buNone/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V souladu s PRTE poskytuje IS EDC obchodníkům údaje pro OPM: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U kterých poskytuje službu PD nebo SZ (dle OTE)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Která jsou k rozhodnému dni přiřazena do SSE, ve kterých figuruje alespoň 1 OPM, kde obchodník poskytuje službu PD nebo SZ (dle OTE)</a:t>
            </a:r>
          </a:p>
          <a:p>
            <a:pPr marL="36000" lvl="1" indent="0">
              <a:spcBef>
                <a:spcPts val="300"/>
              </a:spcBef>
              <a:buNone/>
              <a:defRPr/>
            </a:pPr>
            <a:endParaRPr lang="cs-CZ" sz="1100" dirty="0">
              <a:solidFill>
                <a:srgbClr val="052729"/>
              </a:solidFill>
              <a:latin typeface="Arial"/>
            </a:endParaRPr>
          </a:p>
          <a:p>
            <a:pPr marL="36000" lvl="1" indent="0">
              <a:spcBef>
                <a:spcPts val="300"/>
              </a:spcBef>
              <a:buNone/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Z IS EDC jsou poskytovány následující údaje: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O nastavení sdílení v SSE (alokace, priority)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Parametry </a:t>
            </a:r>
            <a:r>
              <a:rPr lang="cs-CZ" sz="1100" dirty="0" err="1">
                <a:solidFill>
                  <a:srgbClr val="052729"/>
                </a:solidFill>
                <a:latin typeface="Arial"/>
              </a:rPr>
              <a:t>EANd</a:t>
            </a:r>
            <a:r>
              <a:rPr lang="cs-CZ" sz="1100" dirty="0">
                <a:solidFill>
                  <a:srgbClr val="052729"/>
                </a:solidFill>
                <a:latin typeface="Arial"/>
              </a:rPr>
              <a:t> (</a:t>
            </a:r>
            <a:r>
              <a:rPr lang="cs-CZ" sz="1100" dirty="0" err="1">
                <a:solidFill>
                  <a:srgbClr val="052729"/>
                </a:solidFill>
                <a:latin typeface="Arial"/>
              </a:rPr>
              <a:t>Pinst</a:t>
            </a:r>
            <a:r>
              <a:rPr lang="cs-CZ" sz="1100" dirty="0">
                <a:solidFill>
                  <a:srgbClr val="052729"/>
                </a:solidFill>
                <a:latin typeface="Arial"/>
              </a:rPr>
              <a:t>, Typ výrobny)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Naměřené a vyhodnocené údaje sdílení sumárně za </a:t>
            </a:r>
            <a:r>
              <a:rPr lang="cs-CZ" sz="1100" dirty="0" err="1">
                <a:solidFill>
                  <a:srgbClr val="052729"/>
                </a:solidFill>
                <a:latin typeface="Arial"/>
              </a:rPr>
              <a:t>EANo</a:t>
            </a:r>
            <a:r>
              <a:rPr lang="cs-CZ" sz="1100" dirty="0">
                <a:solidFill>
                  <a:srgbClr val="052729"/>
                </a:solidFill>
                <a:latin typeface="Arial"/>
              </a:rPr>
              <a:t> a </a:t>
            </a:r>
            <a:r>
              <a:rPr lang="cs-CZ" sz="1100" dirty="0" err="1">
                <a:solidFill>
                  <a:srgbClr val="052729"/>
                </a:solidFill>
                <a:latin typeface="Arial"/>
              </a:rPr>
              <a:t>EANd</a:t>
            </a:r>
            <a:endParaRPr lang="cs-CZ" sz="1100" dirty="0">
              <a:solidFill>
                <a:srgbClr val="052729"/>
              </a:solidFill>
              <a:latin typeface="Arial"/>
            </a:endParaRPr>
          </a:p>
          <a:p>
            <a:pPr marL="504000" lvl="1" indent="-285750">
              <a:spcBef>
                <a:spcPts val="300"/>
              </a:spcBef>
              <a:defRPr/>
            </a:pPr>
            <a:endParaRPr lang="cs-CZ" sz="1100" dirty="0">
              <a:solidFill>
                <a:srgbClr val="052729"/>
              </a:solidFill>
              <a:latin typeface="Arial"/>
            </a:endParaRPr>
          </a:p>
          <a:p>
            <a:pPr marL="36000" lvl="1" indent="0">
              <a:buClrTx/>
              <a:buNone/>
              <a:defRPr/>
            </a:pPr>
            <a:r>
              <a:rPr lang="cs-CZ" sz="1400" b="1" dirty="0">
                <a:solidFill>
                  <a:srgbClr val="052729"/>
                </a:solidFill>
                <a:latin typeface="Arial"/>
              </a:rPr>
              <a:t>Anonymizace dat</a:t>
            </a:r>
          </a:p>
          <a:p>
            <a:pPr marL="36000" lvl="1" indent="0">
              <a:spcBef>
                <a:spcPts val="300"/>
              </a:spcBef>
              <a:buNone/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EDC zpřístupňuje údaje za předávací místo, do kterého obchodník nezajišťuje dodávku elektřiny nebo neodpovídá za odchylku, </a:t>
            </a:r>
            <a:r>
              <a:rPr lang="cs-CZ" sz="1100" b="1" u="sng" dirty="0">
                <a:solidFill>
                  <a:srgbClr val="052729"/>
                </a:solidFill>
                <a:latin typeface="Arial"/>
              </a:rPr>
              <a:t>bez uvedení registračního čísla tohoto předávacího místa</a:t>
            </a:r>
            <a:r>
              <a:rPr lang="cs-CZ" sz="1100" dirty="0">
                <a:solidFill>
                  <a:srgbClr val="052729"/>
                </a:solidFill>
                <a:latin typeface="Arial"/>
              </a:rPr>
              <a:t>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0C5DC43-5541-24F9-C7AD-A83635C451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4547" y="2410042"/>
            <a:ext cx="5173681" cy="418472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1D38EA62-96A9-6F1D-144B-6361078504C1}"/>
              </a:ext>
            </a:extLst>
          </p:cNvPr>
          <p:cNvSpPr/>
          <p:nvPr/>
        </p:nvSpPr>
        <p:spPr>
          <a:xfrm>
            <a:off x="6631709" y="4978400"/>
            <a:ext cx="766618" cy="21243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20FBCDC-DDFD-379C-CBCA-0FF6CC16F293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7015018" y="3786909"/>
            <a:ext cx="660401" cy="1191491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4063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A927FEB-1481-7B64-C07B-395C94124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z="3200" b="1" i="0" u="none" strike="noStrike" kern="1200" cap="none" spc="0" normalizeH="0" baseline="0" noProof="0" dirty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FAQ </a:t>
            </a:r>
            <a:r>
              <a:rPr lang="pl-PL" dirty="0"/>
              <a:t>Obchodník jednající za sebe </a:t>
            </a:r>
            <a:r>
              <a:rPr lang="pl-PL" dirty="0">
                <a:solidFill>
                  <a:schemeClr val="tx1"/>
                </a:solidFill>
              </a:rPr>
              <a:t>2/3</a:t>
            </a:r>
            <a:br>
              <a:rPr lang="pl-PL" dirty="0"/>
            </a:br>
            <a:r>
              <a:rPr lang="pl-PL" dirty="0"/>
              <a:t>Volba Typu delegace</a:t>
            </a:r>
            <a:endParaRPr lang="cs-CZ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57745A4-0CA6-525A-45A3-F675B3702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3772" y="1845468"/>
            <a:ext cx="10591800" cy="408206"/>
          </a:xfrm>
        </p:spPr>
        <p:txBody>
          <a:bodyPr>
            <a:normAutofit fontScale="77500" lnSpcReduction="20000"/>
          </a:bodyPr>
          <a:lstStyle/>
          <a:p>
            <a:r>
              <a:rPr lang="cs-CZ" cap="all" dirty="0"/>
              <a:t>Proč nemohu za zákazníka vykonávat roli správce skupiny sdílení v rámci delegace?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A6B3299-E6CC-185C-361C-D19CC7D0847D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 bwMode="gray">
          <a:xfrm>
            <a:off x="783772" y="2410042"/>
            <a:ext cx="5173683" cy="4184722"/>
          </a:xfrm>
          <a:prstGeom prst="rect">
            <a:avLst/>
          </a:prstGeom>
          <a:solidFill>
            <a:srgbClr val="EAFAF3"/>
          </a:solidFill>
          <a:ln w="9525" cap="rnd" cmpd="sng" algn="ctr">
            <a:solidFill>
              <a:srgbClr val="052729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180000" tIns="71997" rIns="71997" bIns="71997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81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cs-CZ" sz="1800" b="1" dirty="0">
                <a:solidFill>
                  <a:srgbClr val="052729"/>
                </a:solidFill>
                <a:latin typeface="Arial"/>
              </a:rPr>
              <a:t>Příčiny a vysvětlení:</a:t>
            </a:r>
            <a:endParaRPr kumimoji="0" lang="cs-CZ" sz="18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 indent="0">
              <a:buClrTx/>
              <a:buNone/>
              <a:defRPr/>
            </a:pPr>
            <a:endParaRPr kumimoji="0" lang="cs-CZ" sz="14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" lvl="1" indent="0">
              <a:buClrTx/>
              <a:buNone/>
              <a:defRPr/>
            </a:pP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Nutnost správně zvolit Typ delegace:</a:t>
            </a:r>
          </a:p>
          <a:p>
            <a:pPr marL="36000" lvl="1" indent="0">
              <a:buClrTx/>
              <a:buNone/>
              <a:defRPr/>
            </a:pPr>
            <a:endParaRPr kumimoji="0" lang="pt-BR" sz="14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" lvl="1" indent="0">
              <a:spcBef>
                <a:spcPts val="300"/>
              </a:spcBef>
              <a:buNone/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V žádosti o uzavření smlouvy o zadávání dat za jiného účastníka do EDC je volba Typu delegace: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Standardní - Umožňuje výkon činností a přístup k datům ve smyslu § 30 odst. 2 písm. q) EZ, tedy pouze ve vztahu k výrobnímu zdroji (</a:t>
            </a:r>
            <a:r>
              <a:rPr lang="cs-CZ" sz="1100" dirty="0" err="1">
                <a:solidFill>
                  <a:srgbClr val="052729"/>
                </a:solidFill>
                <a:latin typeface="Arial"/>
              </a:rPr>
              <a:t>EANd</a:t>
            </a:r>
            <a:r>
              <a:rPr lang="cs-CZ" sz="1100" dirty="0">
                <a:solidFill>
                  <a:srgbClr val="052729"/>
                </a:solidFill>
                <a:latin typeface="Arial"/>
              </a:rPr>
              <a:t>)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Rozšířená - Kromě výše uvedeného také umožňuje výkon role správce SSE a související přístup k datům.</a:t>
            </a:r>
          </a:p>
          <a:p>
            <a:pPr marL="218250" lvl="1" indent="0">
              <a:spcBef>
                <a:spcPts val="300"/>
              </a:spcBef>
              <a:buNone/>
              <a:defRPr/>
            </a:pPr>
            <a:endParaRPr lang="cs-CZ" sz="1100" dirty="0">
              <a:solidFill>
                <a:srgbClr val="052729"/>
              </a:solidFill>
              <a:latin typeface="Arial"/>
            </a:endParaRPr>
          </a:p>
          <a:p>
            <a:pPr marL="504000" lvl="1" indent="-285750">
              <a:spcBef>
                <a:spcPts val="300"/>
              </a:spcBef>
              <a:defRPr/>
            </a:pPr>
            <a:endParaRPr lang="cs-CZ" sz="1100" dirty="0">
              <a:solidFill>
                <a:srgbClr val="052729"/>
              </a:solidFill>
              <a:latin typeface="Arial"/>
            </a:endParaRPr>
          </a:p>
          <a:p>
            <a:pPr marL="36000" lvl="1" indent="0">
              <a:buClrTx/>
              <a:buNone/>
              <a:defRPr/>
            </a:pPr>
            <a:r>
              <a:rPr lang="cs-CZ" sz="1100" b="1" u="sng" dirty="0">
                <a:solidFill>
                  <a:srgbClr val="052729"/>
                </a:solidFill>
                <a:latin typeface="Arial"/>
              </a:rPr>
              <a:t>Doporučujeme, pokud je v souladu se smlouvou uzavřenou se zákazníkem, volit Typ delegace rozšířená.</a:t>
            </a:r>
            <a:endParaRPr lang="cs-CZ" sz="11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D38EA62-96A9-6F1D-144B-6361078504C1}"/>
              </a:ext>
            </a:extLst>
          </p:cNvPr>
          <p:cNvSpPr/>
          <p:nvPr/>
        </p:nvSpPr>
        <p:spPr>
          <a:xfrm>
            <a:off x="6631709" y="4978400"/>
            <a:ext cx="766618" cy="21243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20FBCDC-DDFD-379C-CBCA-0FF6CC16F293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7015018" y="3786909"/>
            <a:ext cx="660401" cy="1191491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Obrázek 2">
            <a:extLst>
              <a:ext uri="{FF2B5EF4-FFF2-40B4-BE49-F238E27FC236}">
                <a16:creationId xmlns:a16="http://schemas.microsoft.com/office/drawing/2014/main" id="{469071C7-25A2-6EDC-BA08-5D53AE250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6966" y="2410042"/>
            <a:ext cx="4389500" cy="3368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244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A927FEB-1481-7B64-C07B-395C94124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z="3200" b="1" i="0" u="none" strike="noStrike" kern="1200" cap="none" spc="0" normalizeH="0" baseline="0" noProof="0" dirty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FAQ </a:t>
            </a:r>
            <a:r>
              <a:rPr lang="pl-PL" dirty="0"/>
              <a:t>Obchodník jednající za sebe 3/</a:t>
            </a:r>
            <a:r>
              <a:rPr lang="pl-PL" dirty="0">
                <a:solidFill>
                  <a:schemeClr val="tx1"/>
                </a:solidFill>
              </a:rPr>
              <a:t>3</a:t>
            </a:r>
            <a:br>
              <a:rPr lang="pl-PL" dirty="0"/>
            </a:br>
            <a:r>
              <a:rPr lang="pl-PL" dirty="0"/>
              <a:t>Ukončení Delegace</a:t>
            </a:r>
            <a:endParaRPr lang="cs-CZ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57745A4-0CA6-525A-45A3-F675B3702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3772" y="1893093"/>
            <a:ext cx="10591800" cy="408206"/>
          </a:xfrm>
        </p:spPr>
        <p:txBody>
          <a:bodyPr>
            <a:normAutofit/>
          </a:bodyPr>
          <a:lstStyle/>
          <a:p>
            <a:r>
              <a:rPr lang="cs-CZ" cap="all" dirty="0"/>
              <a:t>Proč byla delegace pro daný subjekt ze strany EDC ukončena?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A6B3299-E6CC-185C-361C-D19CC7D0847D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 bwMode="gray">
          <a:xfrm>
            <a:off x="783772" y="2410042"/>
            <a:ext cx="5173683" cy="4184722"/>
          </a:xfrm>
          <a:prstGeom prst="rect">
            <a:avLst/>
          </a:prstGeom>
          <a:solidFill>
            <a:srgbClr val="EAFAF3"/>
          </a:solidFill>
          <a:ln w="9525" cap="rnd" cmpd="sng" algn="ctr">
            <a:solidFill>
              <a:srgbClr val="052729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180000" tIns="71997" rIns="71997" bIns="71997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81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cs-CZ" sz="1800" b="1" dirty="0">
                <a:solidFill>
                  <a:srgbClr val="052729"/>
                </a:solidFill>
                <a:latin typeface="Arial"/>
              </a:rPr>
              <a:t>Příčiny a vysvětlení:</a:t>
            </a:r>
            <a:endParaRPr kumimoji="0" lang="cs-CZ" sz="18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 indent="0">
              <a:buClrTx/>
              <a:buNone/>
              <a:defRPr/>
            </a:pPr>
            <a:endParaRPr kumimoji="0" lang="cs-CZ" sz="14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" lvl="1" indent="0">
              <a:buClrTx/>
              <a:buNone/>
              <a:defRPr/>
            </a:pP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 jednu chvíli může být max. 1 aktivní delegace pro 1 subjekt</a:t>
            </a:r>
          </a:p>
          <a:p>
            <a:pPr marL="36000" lvl="1" indent="0">
              <a:buClrTx/>
              <a:buNone/>
              <a:defRPr/>
            </a:pPr>
            <a:endParaRPr kumimoji="0" lang="pt-BR" sz="14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Pokud dojde k založení delegace ke stejnému subjektu ze strany jiného obchodníka, je původní delegace automaticky ukončena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Zároveň jste o ukončení informován příslušnou notifikací</a:t>
            </a:r>
          </a:p>
          <a:p>
            <a:pPr marL="218250" lvl="1" indent="0">
              <a:spcBef>
                <a:spcPts val="300"/>
              </a:spcBef>
              <a:buNone/>
              <a:defRPr/>
            </a:pPr>
            <a:endParaRPr lang="cs-CZ" sz="1100" dirty="0">
              <a:solidFill>
                <a:srgbClr val="052729"/>
              </a:solidFill>
              <a:latin typeface="Arial"/>
            </a:endParaRPr>
          </a:p>
          <a:p>
            <a:pPr marL="504000" lvl="1" indent="-285750">
              <a:spcBef>
                <a:spcPts val="300"/>
              </a:spcBef>
              <a:defRPr/>
            </a:pPr>
            <a:endParaRPr lang="cs-CZ" sz="1100" dirty="0">
              <a:solidFill>
                <a:srgbClr val="052729"/>
              </a:solidFill>
              <a:latin typeface="Arial"/>
            </a:endParaRPr>
          </a:p>
          <a:p>
            <a:pPr marL="36000" lvl="1" indent="0">
              <a:buClrTx/>
              <a:buNone/>
              <a:defRPr/>
            </a:pPr>
            <a:r>
              <a:rPr lang="cs-CZ" sz="1100" b="1" u="sng" dirty="0">
                <a:solidFill>
                  <a:srgbClr val="052729"/>
                </a:solidFill>
                <a:latin typeface="Arial"/>
              </a:rPr>
              <a:t>Ukončení delegace není v současné době možné, funkcionalita bude k dispozici v nejbližší době.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763BEBE-C3DB-9AFB-A3EE-6BD65C013E50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 bwMode="gray">
          <a:xfrm>
            <a:off x="6234547" y="2410042"/>
            <a:ext cx="5173683" cy="4184722"/>
          </a:xfrm>
          <a:prstGeom prst="rect">
            <a:avLst/>
          </a:prstGeom>
          <a:solidFill>
            <a:srgbClr val="EAFAF3"/>
          </a:solidFill>
          <a:ln w="9525" cap="rnd" cmpd="sng" algn="ctr">
            <a:solidFill>
              <a:srgbClr val="052729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180000" tIns="71997" rIns="71997" bIns="71997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81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 lvl="1" indent="0" algn="ctr">
              <a:spcBef>
                <a:spcPts val="300"/>
              </a:spcBef>
              <a:buNone/>
              <a:defRPr/>
            </a:pPr>
            <a:r>
              <a:rPr lang="cs-CZ" sz="3600" b="1" dirty="0">
                <a:solidFill>
                  <a:srgbClr val="052729"/>
                </a:solidFill>
                <a:latin typeface="Arial"/>
              </a:rPr>
              <a:t>NOTIFIKACE</a:t>
            </a:r>
          </a:p>
          <a:p>
            <a:pPr marL="36000" lvl="1" indent="0" algn="ctr">
              <a:spcBef>
                <a:spcPts val="300"/>
              </a:spcBef>
              <a:buNone/>
              <a:defRPr/>
            </a:pPr>
            <a:r>
              <a:rPr lang="cs-CZ" sz="3600" b="1" dirty="0">
                <a:solidFill>
                  <a:srgbClr val="052729"/>
                </a:solidFill>
                <a:latin typeface="Arial"/>
              </a:rPr>
              <a:t>VIZ SLIDE</a:t>
            </a:r>
          </a:p>
        </p:txBody>
      </p:sp>
      <p:sp>
        <p:nvSpPr>
          <p:cNvPr id="10" name="Isosceles Triangle 2">
            <a:extLst>
              <a:ext uri="{FF2B5EF4-FFF2-40B4-BE49-F238E27FC236}">
                <a16:creationId xmlns:a16="http://schemas.microsoft.com/office/drawing/2014/main" id="{917F1F7E-DED9-7480-FF96-9059A660283B}"/>
              </a:ext>
            </a:extLst>
          </p:cNvPr>
          <p:cNvSpPr/>
          <p:nvPr/>
        </p:nvSpPr>
        <p:spPr>
          <a:xfrm rot="5400000">
            <a:off x="10352247" y="4028641"/>
            <a:ext cx="1099127" cy="947523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53454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A927FEB-1481-7B64-C07B-395C94124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z="3200" b="1" i="0" u="none" strike="noStrike" kern="1200" cap="none" spc="0" normalizeH="0" baseline="0" noProof="0" dirty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FAQ </a:t>
            </a:r>
            <a:r>
              <a:rPr lang="pl-PL" dirty="0"/>
              <a:t>Obchodník jednající za sebe</a:t>
            </a:r>
            <a:br>
              <a:rPr lang="pl-PL" dirty="0"/>
            </a:br>
            <a:r>
              <a:rPr lang="pl-PL" dirty="0"/>
              <a:t>Ukončení Delegace - Notifikace</a:t>
            </a:r>
            <a:endParaRPr lang="cs-CZ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ADEED2A3-2657-74ED-967B-2A773B30D8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737200"/>
            <a:ext cx="9884664" cy="4757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5889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5249EB-7144-024F-2325-E54EB9CE6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/>
              <a:t>FAQ</a:t>
            </a:r>
            <a:br>
              <a:rPr lang="cs-CZ"/>
            </a:br>
            <a:r>
              <a:rPr lang="pl-PL"/>
              <a:t>Obchodník zastupující zákazníka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16523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A927FEB-1481-7B64-C07B-395C94124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z="3200" b="1" i="0" u="none" strike="noStrike" kern="1200" cap="none" spc="0" normalizeH="0" baseline="0" noProof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FAQ </a:t>
            </a:r>
            <a:r>
              <a:rPr lang="pl-PL"/>
              <a:t>Obchodník zastupující zákazníka 1/5</a:t>
            </a:r>
            <a:br>
              <a:rPr lang="pl-PL"/>
            </a:br>
            <a:r>
              <a:rPr lang="pl-PL"/>
              <a:t>Změna alokačního klíče</a:t>
            </a:r>
            <a:endParaRPr lang="cs-CZ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57745A4-0CA6-525A-45A3-F675B3702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3772" y="1845468"/>
            <a:ext cx="10591800" cy="408206"/>
          </a:xfrm>
        </p:spPr>
        <p:txBody>
          <a:bodyPr>
            <a:normAutofit/>
          </a:bodyPr>
          <a:lstStyle/>
          <a:p>
            <a:r>
              <a:rPr lang="cs-CZ" cap="all" dirty="0"/>
              <a:t>Proč nelze u podaného požadavku na sdílení změnit alokaci?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A6B3299-E6CC-185C-361C-D19CC7D0847D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 bwMode="gray">
          <a:xfrm>
            <a:off x="783772" y="2410042"/>
            <a:ext cx="5173683" cy="4184722"/>
          </a:xfrm>
          <a:prstGeom prst="rect">
            <a:avLst/>
          </a:prstGeom>
          <a:solidFill>
            <a:srgbClr val="EAFAF3"/>
          </a:solidFill>
          <a:ln w="9525" cap="rnd" cmpd="sng" algn="ctr">
            <a:solidFill>
              <a:srgbClr val="052729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180000" tIns="71997" rIns="71997" bIns="71997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81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cs-CZ" sz="1800" b="1" dirty="0">
                <a:solidFill>
                  <a:srgbClr val="052729"/>
                </a:solidFill>
                <a:latin typeface="Arial"/>
              </a:rPr>
              <a:t>Příčiny a vysvětlení:</a:t>
            </a:r>
            <a:endParaRPr kumimoji="0" lang="cs-CZ" sz="18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 indent="0">
              <a:buClrTx/>
              <a:buNone/>
              <a:defRPr/>
            </a:pPr>
            <a:endParaRPr kumimoji="0" lang="cs-CZ" sz="14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" lvl="1" indent="0">
              <a:buClrTx/>
              <a:buNone/>
              <a:defRPr/>
            </a:pP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Změna parametru přiřazení </a:t>
            </a:r>
            <a:r>
              <a:rPr kumimoji="0" lang="cs-CZ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EANo</a:t>
            </a: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do SSE</a:t>
            </a:r>
            <a:endParaRPr kumimoji="0" lang="pt-BR" sz="14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" lvl="1" indent="0">
              <a:spcBef>
                <a:spcPts val="300"/>
              </a:spcBef>
              <a:buNone/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Při změně parametrů přiřazení </a:t>
            </a:r>
            <a:r>
              <a:rPr lang="cs-CZ" sz="1100" dirty="0" err="1">
                <a:solidFill>
                  <a:srgbClr val="052729"/>
                </a:solidFill>
                <a:latin typeface="Arial"/>
              </a:rPr>
              <a:t>EANo</a:t>
            </a:r>
            <a:r>
              <a:rPr lang="cs-CZ" sz="1100" dirty="0">
                <a:solidFill>
                  <a:srgbClr val="052729"/>
                </a:solidFill>
                <a:latin typeface="Arial"/>
              </a:rPr>
              <a:t> do SSE se postupuje dle identických principů jako při registraci nového přiřazení </a:t>
            </a:r>
            <a:r>
              <a:rPr lang="cs-CZ" sz="1100" dirty="0" err="1">
                <a:solidFill>
                  <a:srgbClr val="052729"/>
                </a:solidFill>
                <a:latin typeface="Arial"/>
              </a:rPr>
              <a:t>EANo</a:t>
            </a:r>
            <a:r>
              <a:rPr lang="cs-CZ" sz="1100" dirty="0">
                <a:solidFill>
                  <a:srgbClr val="052729"/>
                </a:solidFill>
                <a:latin typeface="Arial"/>
              </a:rPr>
              <a:t> (tj. 10 PD předem a k 1. dni následujícího měsíce). </a:t>
            </a:r>
          </a:p>
          <a:p>
            <a:pPr marL="36000" lvl="1" indent="0">
              <a:spcBef>
                <a:spcPts val="300"/>
              </a:spcBef>
              <a:buNone/>
              <a:defRPr/>
            </a:pPr>
            <a:endParaRPr lang="cs-CZ" sz="1100" dirty="0">
              <a:solidFill>
                <a:srgbClr val="052729"/>
              </a:solidFill>
              <a:latin typeface="Arial"/>
            </a:endParaRPr>
          </a:p>
          <a:p>
            <a:pPr marL="36000" lvl="1" indent="0">
              <a:spcBef>
                <a:spcPts val="300"/>
              </a:spcBef>
              <a:buNone/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Oproti nové registraci však existuje několik omezení: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Upravovat lze pouze poslední časový řez (v případě potřeby úpravy více řezů je nutné postupovat postupně od poslední)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Upravovat lze pouze záznamy s </a:t>
            </a:r>
            <a:r>
              <a:rPr lang="cs-CZ" sz="1100" dirty="0" err="1">
                <a:solidFill>
                  <a:srgbClr val="052729"/>
                </a:solidFill>
                <a:latin typeface="Arial"/>
              </a:rPr>
              <a:t>workflow</a:t>
            </a:r>
            <a:r>
              <a:rPr lang="cs-CZ" sz="1100" dirty="0">
                <a:solidFill>
                  <a:srgbClr val="052729"/>
                </a:solidFill>
                <a:latin typeface="Arial"/>
              </a:rPr>
              <a:t> ve finálním stavu (schválené)</a:t>
            </a:r>
          </a:p>
          <a:p>
            <a:pPr marL="36000" lvl="1" indent="0">
              <a:spcBef>
                <a:spcPts val="300"/>
              </a:spcBef>
              <a:buNone/>
              <a:defRPr/>
            </a:pPr>
            <a:endParaRPr lang="cs-CZ" sz="1100" b="1" u="sng" dirty="0">
              <a:solidFill>
                <a:srgbClr val="052729"/>
              </a:solidFill>
              <a:latin typeface="Arial"/>
            </a:endParaRPr>
          </a:p>
          <a:p>
            <a:pPr marL="36000" lvl="1" indent="0">
              <a:spcBef>
                <a:spcPts val="300"/>
              </a:spcBef>
              <a:buNone/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Významnější </a:t>
            </a:r>
            <a:r>
              <a:rPr lang="cs-CZ" sz="1100" b="1" u="sng" dirty="0">
                <a:solidFill>
                  <a:srgbClr val="052729"/>
                </a:solidFill>
                <a:latin typeface="Arial"/>
              </a:rPr>
              <a:t>problém nastává u OPM, kde je vyžadována instalace průběhového měření, u kterých může proces vyhodnocení </a:t>
            </a:r>
            <a:r>
              <a:rPr lang="cs-CZ" sz="1100" b="1" u="sng" dirty="0" err="1">
                <a:solidFill>
                  <a:srgbClr val="052729"/>
                </a:solidFill>
                <a:latin typeface="Arial"/>
              </a:rPr>
              <a:t>workflow</a:t>
            </a:r>
            <a:r>
              <a:rPr lang="cs-CZ" sz="1100" b="1" u="sng" dirty="0">
                <a:solidFill>
                  <a:srgbClr val="052729"/>
                </a:solidFill>
                <a:latin typeface="Arial"/>
              </a:rPr>
              <a:t> trvat až 3 měsíce</a:t>
            </a:r>
            <a:r>
              <a:rPr lang="cs-CZ" sz="1100" dirty="0">
                <a:solidFill>
                  <a:srgbClr val="052729"/>
                </a:solidFill>
                <a:latin typeface="Arial"/>
              </a:rPr>
              <a:t>. Je tedy třeba: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Správně nastavit alokaci (v případě, kdy chce zákazník po dobu 3 měsíců dočasně využít alokaci u jiného </a:t>
            </a:r>
            <a:r>
              <a:rPr lang="cs-CZ" sz="1100" dirty="0" err="1">
                <a:solidFill>
                  <a:srgbClr val="052729"/>
                </a:solidFill>
                <a:latin typeface="Arial"/>
              </a:rPr>
              <a:t>EANo</a:t>
            </a:r>
            <a:r>
              <a:rPr lang="cs-CZ" sz="1100" dirty="0">
                <a:solidFill>
                  <a:srgbClr val="052729"/>
                </a:solidFill>
                <a:latin typeface="Arial"/>
              </a:rPr>
              <a:t>, ji rovnou zadat poníženou)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V případě, že si zákazník záměr sdílet do </a:t>
            </a:r>
            <a:r>
              <a:rPr lang="cs-CZ" sz="1100" dirty="0" err="1">
                <a:solidFill>
                  <a:srgbClr val="052729"/>
                </a:solidFill>
                <a:latin typeface="Arial"/>
              </a:rPr>
              <a:t>EANo</a:t>
            </a:r>
            <a:r>
              <a:rPr lang="cs-CZ" sz="1100" dirty="0">
                <a:solidFill>
                  <a:srgbClr val="052729"/>
                </a:solidFill>
                <a:latin typeface="Arial"/>
              </a:rPr>
              <a:t> rozmyslí, tak se dohodnout s PDS na odmítnutí žádosti (čímž dojde k uvolnění alokace)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72AE237-7258-455E-FFF8-D35CDF8BD4FA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 bwMode="gray">
          <a:xfrm>
            <a:off x="6234547" y="2410042"/>
            <a:ext cx="5173683" cy="4184722"/>
          </a:xfrm>
          <a:prstGeom prst="rect">
            <a:avLst/>
          </a:prstGeom>
          <a:solidFill>
            <a:srgbClr val="EAFAF3"/>
          </a:solidFill>
          <a:ln w="9525" cap="rnd" cmpd="sng" algn="ctr">
            <a:solidFill>
              <a:srgbClr val="052729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180000" tIns="71997" rIns="71997" bIns="71997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81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 lvl="1" indent="0" algn="ctr">
              <a:spcBef>
                <a:spcPts val="300"/>
              </a:spcBef>
              <a:buNone/>
              <a:defRPr/>
            </a:pPr>
            <a:endParaRPr lang="cs-CZ" sz="3600" b="1">
              <a:solidFill>
                <a:srgbClr val="052729"/>
              </a:solidFill>
              <a:latin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0FB6BC-3950-3A2E-AE7C-CDA267FDED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4547" y="2410043"/>
            <a:ext cx="5173681" cy="418472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F91E92-AFCD-30DF-AC6A-C27BF1A90816}"/>
              </a:ext>
            </a:extLst>
          </p:cNvPr>
          <p:cNvSpPr/>
          <p:nvPr/>
        </p:nvSpPr>
        <p:spPr>
          <a:xfrm>
            <a:off x="7735824" y="4709160"/>
            <a:ext cx="2450592" cy="32918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38B22C-180A-E7F5-2F14-78A9485F5108}"/>
              </a:ext>
            </a:extLst>
          </p:cNvPr>
          <p:cNvSpPr txBox="1"/>
          <p:nvPr/>
        </p:nvSpPr>
        <p:spPr>
          <a:xfrm>
            <a:off x="9505455" y="3014240"/>
            <a:ext cx="164558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nl-NL" sz="1200" b="1" dirty="0">
                <a:solidFill>
                  <a:srgbClr val="FF0000"/>
                </a:solidFill>
                <a:latin typeface="+mn-lt"/>
                <a:ea typeface="MS PGothic" pitchFamily="34" charset="-128"/>
                <a:sym typeface="Source Sans Pro Bold" charset="0"/>
              </a:rPr>
              <a:t>Chybějící tlačítka</a:t>
            </a:r>
            <a:endParaRPr lang="en-US" altLang="nl-NL" sz="1200" b="1" dirty="0">
              <a:solidFill>
                <a:srgbClr val="FF0000"/>
              </a:solidFill>
              <a:latin typeface="+mn-lt"/>
              <a:ea typeface="MS PGothic" pitchFamily="34" charset="-128"/>
              <a:sym typeface="Source Sans Pro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3829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A927FEB-1481-7B64-C07B-395C94124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z="3200" b="1" i="0" u="none" strike="noStrike" kern="1200" cap="none" spc="0" normalizeH="0" baseline="0" noProof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FAQ </a:t>
            </a:r>
            <a:r>
              <a:rPr lang="pl-PL"/>
              <a:t>Obchodník zastupující zákazníka 2/5</a:t>
            </a:r>
            <a:br>
              <a:rPr lang="pl-PL"/>
            </a:br>
            <a:r>
              <a:rPr lang="pl-PL"/>
              <a:t>Nastavení skupin sdílení</a:t>
            </a:r>
            <a:endParaRPr lang="cs-CZ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57745A4-0CA6-525A-45A3-F675B3702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3772" y="1845468"/>
            <a:ext cx="10591800" cy="408206"/>
          </a:xfrm>
        </p:spPr>
        <p:txBody>
          <a:bodyPr>
            <a:normAutofit/>
          </a:bodyPr>
          <a:lstStyle/>
          <a:p>
            <a:r>
              <a:rPr lang="cs-CZ" cap="all"/>
              <a:t>Jakým způsobem změním parametry již registrované SSE?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A6B3299-E6CC-185C-361C-D19CC7D0847D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 bwMode="gray">
          <a:xfrm>
            <a:off x="783772" y="2410042"/>
            <a:ext cx="5173683" cy="4184722"/>
          </a:xfrm>
          <a:prstGeom prst="rect">
            <a:avLst/>
          </a:prstGeom>
          <a:solidFill>
            <a:srgbClr val="EAFAF3"/>
          </a:solidFill>
          <a:ln w="9525" cap="rnd" cmpd="sng" algn="ctr">
            <a:solidFill>
              <a:srgbClr val="052729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180000" tIns="71997" rIns="71997" bIns="71997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81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cs-CZ" sz="1800" b="1" dirty="0">
                <a:solidFill>
                  <a:srgbClr val="052729"/>
                </a:solidFill>
                <a:latin typeface="Arial"/>
              </a:rPr>
              <a:t>Příčiny a vysvětlení:</a:t>
            </a:r>
            <a:endParaRPr kumimoji="0" lang="cs-CZ" sz="18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 indent="0">
              <a:buClrTx/>
              <a:buNone/>
              <a:defRPr/>
            </a:pPr>
            <a:endParaRPr kumimoji="0" lang="cs-CZ" sz="14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" lvl="1" indent="0">
              <a:buClrTx/>
              <a:buNone/>
              <a:defRPr/>
            </a:pP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Registrace SSE</a:t>
            </a:r>
            <a:endParaRPr kumimoji="0" lang="pt-BR" sz="14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" lvl="1" indent="0">
              <a:spcBef>
                <a:spcPts val="300"/>
              </a:spcBef>
              <a:buNone/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Prvním krokem registrace SSE je zadání řídících parametrů SSE, mezi které patří: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Typ registrace (zákazník/ES)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Číslo registrace ES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Využití DS (Ano/Ne)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Způsob výpočtu (Iterace Ano/Ne)</a:t>
            </a:r>
          </a:p>
          <a:p>
            <a:pPr marL="504000" lvl="1" indent="-285750">
              <a:spcBef>
                <a:spcPts val="300"/>
              </a:spcBef>
              <a:defRPr/>
            </a:pPr>
            <a:endParaRPr lang="cs-CZ" sz="1100" dirty="0">
              <a:solidFill>
                <a:srgbClr val="052729"/>
              </a:solidFill>
              <a:latin typeface="Arial"/>
            </a:endParaRPr>
          </a:p>
          <a:p>
            <a:pPr marL="36000" lvl="1" indent="0">
              <a:spcBef>
                <a:spcPts val="300"/>
              </a:spcBef>
              <a:buNone/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Zadání řídících parametrů je nezbytné věnovat důkladnou pozornost, po založení SSE je již nelze editovat.</a:t>
            </a:r>
          </a:p>
          <a:p>
            <a:pPr marL="504000" lvl="1" indent="-285750">
              <a:spcBef>
                <a:spcPts val="300"/>
              </a:spcBef>
              <a:defRPr/>
            </a:pPr>
            <a:endParaRPr lang="cs-CZ" sz="1100" dirty="0">
              <a:solidFill>
                <a:srgbClr val="052729"/>
              </a:solidFill>
              <a:latin typeface="Arial"/>
            </a:endParaRPr>
          </a:p>
          <a:p>
            <a:pPr marL="36000" lvl="1" indent="0">
              <a:spcBef>
                <a:spcPts val="300"/>
              </a:spcBef>
              <a:buNone/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V případě potřeby změny některého z řídících parametrů je nezbytné </a:t>
            </a:r>
            <a:r>
              <a:rPr lang="cs-CZ" sz="1100" b="1" u="sng" dirty="0">
                <a:solidFill>
                  <a:srgbClr val="052729"/>
                </a:solidFill>
                <a:latin typeface="Arial"/>
              </a:rPr>
              <a:t>provést ukončení přiřazení všech OPM k SSE (k požadovanému termínu změny) a provést novou registraci SSE včetně přiřazení OPM k SSE</a:t>
            </a:r>
            <a:r>
              <a:rPr lang="cs-CZ" sz="1100" dirty="0">
                <a:solidFill>
                  <a:srgbClr val="052729"/>
                </a:solidFill>
                <a:latin typeface="Arial"/>
              </a:rPr>
              <a:t>.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72AE237-7258-455E-FFF8-D35CDF8BD4FA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 bwMode="gray">
          <a:xfrm>
            <a:off x="6234547" y="2410042"/>
            <a:ext cx="5173683" cy="4184722"/>
          </a:xfrm>
          <a:prstGeom prst="rect">
            <a:avLst/>
          </a:prstGeom>
          <a:solidFill>
            <a:srgbClr val="EAFAF3"/>
          </a:solidFill>
          <a:ln w="9525" cap="rnd" cmpd="sng" algn="ctr">
            <a:solidFill>
              <a:srgbClr val="052729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180000" tIns="71997" rIns="71997" bIns="71997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81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 lvl="1" indent="0" algn="ctr">
              <a:spcBef>
                <a:spcPts val="300"/>
              </a:spcBef>
              <a:buNone/>
              <a:defRPr/>
            </a:pPr>
            <a:endParaRPr lang="cs-CZ" sz="3600" b="1">
              <a:solidFill>
                <a:srgbClr val="052729"/>
              </a:solidFill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5A6BEA-F55E-C85A-48A1-570D89D36D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4546" y="2410041"/>
            <a:ext cx="5173681" cy="418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267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A927FEB-1481-7B64-C07B-395C94124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z="3200" b="1" i="0" u="none" strike="noStrike" kern="1200" cap="none" spc="0" normalizeH="0" baseline="0" noProof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FAQ </a:t>
            </a:r>
            <a:r>
              <a:rPr lang="pl-PL"/>
              <a:t>Obchodník zastupující zákazníka 3/5</a:t>
            </a:r>
            <a:br>
              <a:rPr lang="pl-PL"/>
            </a:br>
            <a:r>
              <a:rPr lang="pl-PL"/>
              <a:t>Neodpovídající naměřené údaje u PDS a EDC</a:t>
            </a:r>
            <a:endParaRPr lang="cs-CZ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57745A4-0CA6-525A-45A3-F675B3702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3772" y="1845468"/>
            <a:ext cx="10591800" cy="408206"/>
          </a:xfrm>
        </p:spPr>
        <p:txBody>
          <a:bodyPr>
            <a:normAutofit/>
          </a:bodyPr>
          <a:lstStyle/>
          <a:p>
            <a:r>
              <a:rPr lang="cs-CZ" cap="all"/>
              <a:t>Proč vidím v EDC úplně jiné naměřené údaje než v portálu PDS?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A6B3299-E6CC-185C-361C-D19CC7D0847D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 bwMode="gray">
          <a:xfrm>
            <a:off x="783772" y="2410042"/>
            <a:ext cx="5173683" cy="4184722"/>
          </a:xfrm>
          <a:prstGeom prst="rect">
            <a:avLst/>
          </a:prstGeom>
          <a:solidFill>
            <a:srgbClr val="EAFAF3"/>
          </a:solidFill>
          <a:ln w="9525" cap="rnd" cmpd="sng" algn="ctr">
            <a:solidFill>
              <a:srgbClr val="052729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180000" tIns="71997" rIns="71997" bIns="71997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81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cs-CZ" sz="1800" b="1" dirty="0">
                <a:solidFill>
                  <a:srgbClr val="052729"/>
                </a:solidFill>
                <a:latin typeface="Arial"/>
              </a:rPr>
              <a:t>Příčiny a vysvětlení:</a:t>
            </a:r>
            <a:endParaRPr kumimoji="0" lang="cs-CZ" sz="18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 indent="0">
              <a:buClrTx/>
              <a:buNone/>
              <a:defRPr/>
            </a:pPr>
            <a:endParaRPr kumimoji="0" lang="cs-CZ" sz="14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" lvl="1" indent="0">
              <a:buClrTx/>
              <a:buNone/>
              <a:defRPr/>
            </a:pP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Jednotky a přesnost měřených dat v IS EDC</a:t>
            </a:r>
            <a:endParaRPr kumimoji="0" lang="pt-BR" sz="14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" lvl="1" indent="0">
              <a:spcBef>
                <a:spcPts val="300"/>
              </a:spcBef>
              <a:buNone/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PDS poskytují údaje do IS EDC: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V rozlišení 15min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V jednotkách kWh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S přesností na 2 desetinná místa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Spotřebu jako zápornou hodnotu</a:t>
            </a:r>
          </a:p>
          <a:p>
            <a:pPr marL="36000" lvl="1" indent="0">
              <a:spcBef>
                <a:spcPts val="300"/>
              </a:spcBef>
              <a:buNone/>
              <a:defRPr/>
            </a:pPr>
            <a:endParaRPr lang="cs-CZ" sz="1100" dirty="0">
              <a:solidFill>
                <a:srgbClr val="052729"/>
              </a:solidFill>
              <a:latin typeface="Arial"/>
            </a:endParaRPr>
          </a:p>
          <a:p>
            <a:pPr marL="36000" lvl="1" indent="0">
              <a:spcBef>
                <a:spcPts val="300"/>
              </a:spcBef>
              <a:buNone/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V portálu PDS má zákazník údaje zpravidla k dispozici: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V rozlišení 15min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V jednotkách kW (pro měření typu B)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S přesností odpovídající konkrétnímu použitému přístroji</a:t>
            </a:r>
          </a:p>
          <a:p>
            <a:pPr marL="504000" lvl="1" indent="-285750">
              <a:spcBef>
                <a:spcPts val="300"/>
              </a:spcBef>
              <a:defRPr/>
            </a:pPr>
            <a:endParaRPr lang="cs-CZ" sz="1100" dirty="0">
              <a:solidFill>
                <a:srgbClr val="052729"/>
              </a:solidFill>
              <a:latin typeface="Arial"/>
            </a:endParaRPr>
          </a:p>
          <a:p>
            <a:pPr marL="36000" lvl="1" indent="0">
              <a:spcBef>
                <a:spcPts val="300"/>
              </a:spcBef>
              <a:buNone/>
              <a:defRPr/>
            </a:pPr>
            <a:r>
              <a:rPr lang="cs-CZ" sz="1100" b="1" u="sng" dirty="0">
                <a:solidFill>
                  <a:srgbClr val="052729"/>
                </a:solidFill>
                <a:latin typeface="Arial"/>
              </a:rPr>
              <a:t>Při porovnání dat je tedy nezbytné provést konverzi jednotek a zaokrouhlení hodnot</a:t>
            </a:r>
            <a:r>
              <a:rPr lang="cs-CZ" sz="1100" dirty="0">
                <a:solidFill>
                  <a:srgbClr val="052729"/>
                </a:solidFill>
                <a:latin typeface="Arial"/>
              </a:rPr>
              <a:t>. Tj. převést </a:t>
            </a:r>
            <a:r>
              <a:rPr lang="cs-CZ" sz="1100" dirty="0" err="1">
                <a:solidFill>
                  <a:srgbClr val="052729"/>
                </a:solidFill>
                <a:latin typeface="Arial"/>
              </a:rPr>
              <a:t>kW</a:t>
            </a:r>
            <a:r>
              <a:rPr lang="cs-CZ" sz="1100" dirty="0" err="1">
                <a:solidFill>
                  <a:srgbClr val="052729"/>
                </a:solidFill>
                <a:latin typeface="Arial"/>
                <a:sym typeface="Symbol" panose="05050102010706020507" pitchFamily="18" charset="2"/>
              </a:rPr>
              <a:t>kWh</a:t>
            </a:r>
            <a:r>
              <a:rPr lang="cs-CZ" sz="1100" dirty="0">
                <a:solidFill>
                  <a:srgbClr val="052729"/>
                </a:solidFill>
                <a:latin typeface="Arial"/>
                <a:sym typeface="Symbol" panose="05050102010706020507" pitchFamily="18" charset="2"/>
              </a:rPr>
              <a:t> (odpovídá 0,25 násobku) a dále zaokrouhlení s převodem zbytku do následující periody.</a:t>
            </a:r>
            <a:endParaRPr lang="cs-CZ" sz="1100" dirty="0">
              <a:solidFill>
                <a:srgbClr val="052729"/>
              </a:solidFill>
              <a:latin typeface="Arial"/>
            </a:endParaRPr>
          </a:p>
          <a:p>
            <a:pPr marL="36000" lvl="1" indent="0">
              <a:spcBef>
                <a:spcPts val="300"/>
              </a:spcBef>
              <a:buNone/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U některých PDS je také možno zobrazit přímo energii a případně i údaje relevantní pro sdílení elektřiny.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72AE237-7258-455E-FFF8-D35CDF8BD4FA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 bwMode="gray">
          <a:xfrm>
            <a:off x="6234547" y="2410042"/>
            <a:ext cx="5173683" cy="4184722"/>
          </a:xfrm>
          <a:prstGeom prst="rect">
            <a:avLst/>
          </a:prstGeom>
          <a:solidFill>
            <a:srgbClr val="EAFAF3"/>
          </a:solidFill>
          <a:ln w="9525" cap="rnd" cmpd="sng" algn="ctr">
            <a:solidFill>
              <a:srgbClr val="052729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180000" tIns="71997" rIns="71997" bIns="71997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81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 lvl="1" indent="0" algn="ctr">
              <a:spcBef>
                <a:spcPts val="300"/>
              </a:spcBef>
              <a:buNone/>
              <a:defRPr/>
            </a:pPr>
            <a:r>
              <a:rPr lang="cs-CZ" sz="3600" b="1" dirty="0">
                <a:solidFill>
                  <a:srgbClr val="052729"/>
                </a:solidFill>
                <a:latin typeface="Arial"/>
              </a:rPr>
              <a:t>PŘÍKLAD</a:t>
            </a:r>
          </a:p>
          <a:p>
            <a:pPr marL="36000" lvl="1" indent="0" algn="ctr">
              <a:spcBef>
                <a:spcPts val="300"/>
              </a:spcBef>
              <a:buNone/>
              <a:defRPr/>
            </a:pPr>
            <a:r>
              <a:rPr lang="cs-CZ" sz="3600" b="1" dirty="0">
                <a:solidFill>
                  <a:srgbClr val="052729"/>
                </a:solidFill>
                <a:latin typeface="Arial"/>
              </a:rPr>
              <a:t>VIZ SLIDE</a:t>
            </a: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2A3BCADE-8649-1810-0E9E-EADA5A275A8C}"/>
              </a:ext>
            </a:extLst>
          </p:cNvPr>
          <p:cNvSpPr/>
          <p:nvPr/>
        </p:nvSpPr>
        <p:spPr>
          <a:xfrm rot="5400000">
            <a:off x="10178196" y="4028641"/>
            <a:ext cx="1099127" cy="947523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22718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A927FEB-1481-7B64-C07B-395C94124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z="3200" b="1" i="0" u="none" strike="noStrike" kern="1200" cap="none" spc="0" normalizeH="0" baseline="0" noProof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FAQ </a:t>
            </a:r>
            <a:r>
              <a:rPr lang="pl-PL"/>
              <a:t>Obchodník zastupující zákazníka 3/5</a:t>
            </a:r>
            <a:br>
              <a:rPr lang="pl-PL"/>
            </a:br>
            <a:r>
              <a:rPr lang="pl-PL"/>
              <a:t>Neodpovídající naměřené údaje u PDS a EDC - Příklad</a:t>
            </a:r>
            <a:endParaRPr lang="cs-CZ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A6B3299-E6CC-185C-361C-D19CC7D0847D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 bwMode="gray">
          <a:xfrm>
            <a:off x="783772" y="2309741"/>
            <a:ext cx="5173683" cy="4184722"/>
          </a:xfrm>
          <a:prstGeom prst="rect">
            <a:avLst/>
          </a:prstGeom>
          <a:solidFill>
            <a:srgbClr val="EAFAF3"/>
          </a:solidFill>
          <a:ln w="9525" cap="rnd" cmpd="sng" algn="ctr">
            <a:solidFill>
              <a:srgbClr val="052729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180000" tIns="71997" rIns="71997" bIns="71997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81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 lvl="1" indent="0">
              <a:spcBef>
                <a:spcPts val="300"/>
              </a:spcBef>
              <a:buNone/>
              <a:defRPr/>
            </a:pPr>
            <a:r>
              <a:rPr lang="cs-CZ" sz="1100">
                <a:solidFill>
                  <a:srgbClr val="052729"/>
                </a:solidFill>
                <a:latin typeface="Arial"/>
              </a:rPr>
              <a:t>.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72AE237-7258-455E-FFF8-D35CDF8BD4FA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 bwMode="gray">
          <a:xfrm>
            <a:off x="6234547" y="2309741"/>
            <a:ext cx="5173683" cy="4184722"/>
          </a:xfrm>
          <a:prstGeom prst="rect">
            <a:avLst/>
          </a:prstGeom>
          <a:solidFill>
            <a:srgbClr val="EAFAF3"/>
          </a:solidFill>
          <a:ln w="9525" cap="rnd" cmpd="sng" algn="ctr">
            <a:solidFill>
              <a:srgbClr val="052729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180000" tIns="71997" rIns="71997" bIns="71997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81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 lvl="1" indent="0" algn="ctr">
              <a:spcBef>
                <a:spcPts val="300"/>
              </a:spcBef>
              <a:buNone/>
              <a:defRPr/>
            </a:pPr>
            <a:endParaRPr lang="cs-CZ" sz="3600" b="1">
              <a:solidFill>
                <a:srgbClr val="052729"/>
              </a:solidFill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74BD11-C3BF-2911-0656-375262D7B9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769" y="2309741"/>
            <a:ext cx="5173683" cy="41820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97C15C4-0BE4-C747-0926-9ACD2F25E2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4547" y="2309740"/>
            <a:ext cx="5173681" cy="41820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D16C05B-1FC6-A895-06DD-FCD024912D92}"/>
              </a:ext>
            </a:extLst>
          </p:cNvPr>
          <p:cNvSpPr txBox="1"/>
          <p:nvPr/>
        </p:nvSpPr>
        <p:spPr>
          <a:xfrm>
            <a:off x="2240113" y="1689100"/>
            <a:ext cx="16455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nl-NL" sz="1600" b="1">
                <a:solidFill>
                  <a:schemeClr val="tx1"/>
                </a:solidFill>
                <a:latin typeface="+mn-lt"/>
                <a:ea typeface="MS PGothic" pitchFamily="34" charset="-128"/>
                <a:sym typeface="Source Sans Pro Bold" charset="0"/>
              </a:rPr>
              <a:t>Prezentace dat v IS EDC</a:t>
            </a:r>
            <a:endParaRPr lang="en-US" altLang="nl-NL" sz="1600" b="1">
              <a:solidFill>
                <a:schemeClr val="tx1"/>
              </a:solidFill>
              <a:latin typeface="+mn-lt"/>
              <a:ea typeface="MS PGothic" pitchFamily="34" charset="-128"/>
              <a:sym typeface="Source Sans Pro Bold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76D9B4-D0D0-2447-9802-27C8608158A3}"/>
              </a:ext>
            </a:extLst>
          </p:cNvPr>
          <p:cNvSpPr txBox="1"/>
          <p:nvPr/>
        </p:nvSpPr>
        <p:spPr>
          <a:xfrm>
            <a:off x="8121791" y="1707033"/>
            <a:ext cx="16455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nl-NL" sz="1600" b="1">
                <a:solidFill>
                  <a:schemeClr val="tx1"/>
                </a:solidFill>
                <a:latin typeface="+mn-lt"/>
                <a:ea typeface="MS PGothic" pitchFamily="34" charset="-128"/>
                <a:sym typeface="Source Sans Pro Bold" charset="0"/>
              </a:rPr>
              <a:t>Prezentace dat u PDS (EG.D)</a:t>
            </a:r>
            <a:endParaRPr lang="en-US" altLang="nl-NL" sz="1600" b="1">
              <a:solidFill>
                <a:schemeClr val="tx1"/>
              </a:solidFill>
              <a:latin typeface="+mn-lt"/>
              <a:ea typeface="MS PGothic" pitchFamily="34" charset="-128"/>
              <a:sym typeface="Source Sans Pro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3638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A927FEB-1481-7B64-C07B-395C94124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z="3200" b="1" i="0" u="none" strike="noStrike" kern="1200" cap="none" spc="0" normalizeH="0" baseline="0" noProof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FAQ </a:t>
            </a:r>
            <a:r>
              <a:rPr lang="pl-PL"/>
              <a:t>Obchodník zastupující zákazníka 4/5</a:t>
            </a:r>
            <a:br>
              <a:rPr lang="pl-PL"/>
            </a:br>
            <a:r>
              <a:rPr lang="pl-PL"/>
              <a:t>Problémy ve Smlouvách o přístupu</a:t>
            </a:r>
            <a:endParaRPr lang="cs-CZ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57745A4-0CA6-525A-45A3-F675B3702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3772" y="1845468"/>
            <a:ext cx="10591800" cy="408206"/>
          </a:xfrm>
        </p:spPr>
        <p:txBody>
          <a:bodyPr>
            <a:normAutofit/>
          </a:bodyPr>
          <a:lstStyle/>
          <a:p>
            <a:r>
              <a:rPr lang="cs-CZ" cap="all"/>
              <a:t>Na co si dát pozor při uzavírání smlouvy o přístupu?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A6B3299-E6CC-185C-361C-D19CC7D0847D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 bwMode="gray">
          <a:xfrm>
            <a:off x="783772" y="2410042"/>
            <a:ext cx="5173683" cy="4184722"/>
          </a:xfrm>
          <a:prstGeom prst="rect">
            <a:avLst/>
          </a:prstGeom>
          <a:solidFill>
            <a:srgbClr val="EAFAF3"/>
          </a:solidFill>
          <a:ln w="9525" cap="rnd" cmpd="sng" algn="ctr">
            <a:solidFill>
              <a:srgbClr val="052729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180000" tIns="71997" rIns="71997" bIns="71997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81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ClrTx/>
              <a:buNone/>
              <a:defRPr/>
            </a:pPr>
            <a:endParaRPr kumimoji="0" lang="cs-CZ" sz="14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" lvl="1" indent="0">
              <a:spcBef>
                <a:spcPts val="300"/>
              </a:spcBef>
              <a:buNone/>
              <a:defRPr/>
            </a:pPr>
            <a:r>
              <a:rPr lang="cs-CZ" sz="1100" b="1" dirty="0">
                <a:solidFill>
                  <a:srgbClr val="052729"/>
                </a:solidFill>
                <a:latin typeface="Arial"/>
              </a:rPr>
              <a:t>Vyplnění chybných údajů → chybný návrh smlouvy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Následný nesoulad např. s ověřovací doložkou nebo elektronickým podpisem (může se jednat i o diakritiku, jiné číslo dokladu….)</a:t>
            </a:r>
          </a:p>
          <a:p>
            <a:pPr marL="504000" lvl="1" indent="-285750">
              <a:spcBef>
                <a:spcPts val="300"/>
              </a:spcBef>
              <a:defRPr/>
            </a:pPr>
            <a:endParaRPr lang="cs-CZ" sz="1100" dirty="0">
              <a:solidFill>
                <a:srgbClr val="052729"/>
              </a:solidFill>
              <a:latin typeface="Arial"/>
            </a:endParaRPr>
          </a:p>
          <a:p>
            <a:pPr marL="36000" lvl="1" indent="0">
              <a:spcBef>
                <a:spcPts val="300"/>
              </a:spcBef>
              <a:buNone/>
              <a:defRPr/>
            </a:pPr>
            <a:r>
              <a:rPr lang="cs-CZ" sz="1100" b="1" dirty="0">
                <a:solidFill>
                  <a:srgbClr val="052729"/>
                </a:solidFill>
                <a:latin typeface="Arial"/>
              </a:rPr>
              <a:t>Nesoulad mezi počtem uvedených osob pro podpis a počtem podpisů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Každá uvedená osoba pro podpis musí být následně i podepsána, EDC nemá dostupné např. podpisové řády společností.</a:t>
            </a:r>
          </a:p>
          <a:p>
            <a:pPr marL="36000" lvl="1" indent="0">
              <a:spcBef>
                <a:spcPts val="300"/>
              </a:spcBef>
              <a:buNone/>
              <a:defRPr/>
            </a:pPr>
            <a:endParaRPr lang="cs-CZ" sz="1100" b="1" dirty="0">
              <a:solidFill>
                <a:srgbClr val="052729"/>
              </a:solidFill>
              <a:latin typeface="Arial"/>
            </a:endParaRPr>
          </a:p>
          <a:p>
            <a:pPr marL="36000" lvl="1" indent="0">
              <a:spcBef>
                <a:spcPts val="300"/>
              </a:spcBef>
              <a:buNone/>
              <a:defRPr/>
            </a:pPr>
            <a:r>
              <a:rPr lang="cs-CZ" sz="1100" b="1" dirty="0">
                <a:solidFill>
                  <a:srgbClr val="052729"/>
                </a:solidFill>
                <a:latin typeface="Arial"/>
              </a:rPr>
              <a:t>Chybějící plná moc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V případě uzavírání smlouvy v zastoupení na základě plné moci, musí osoba uzavírající smlouvu písemnou plnou moc spolu se smlouvou zaslat</a:t>
            </a:r>
          </a:p>
          <a:p>
            <a:pPr marL="207450" lvl="1" indent="-171450">
              <a:spcBef>
                <a:spcPts val="300"/>
              </a:spcBef>
              <a:defRPr/>
            </a:pPr>
            <a:endParaRPr lang="cs-CZ" sz="1100" b="1" dirty="0">
              <a:solidFill>
                <a:srgbClr val="052729"/>
              </a:solidFill>
              <a:latin typeface="Arial"/>
            </a:endParaRPr>
          </a:p>
          <a:p>
            <a:pPr marL="36000" lvl="1" indent="0">
              <a:spcBef>
                <a:spcPts val="300"/>
              </a:spcBef>
              <a:buNone/>
              <a:defRPr/>
            </a:pPr>
            <a:r>
              <a:rPr lang="cs-CZ" sz="1100" b="1" dirty="0">
                <a:solidFill>
                  <a:schemeClr val="tx1"/>
                </a:solidFill>
                <a:latin typeface="Arial"/>
              </a:rPr>
              <a:t>Narušení integrity dokumentu s elektronickým podpisem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chemeClr val="tx1"/>
                </a:solidFill>
                <a:latin typeface="Arial"/>
              </a:rPr>
              <a:t>Nutnost podepsat dokument řádně kvalifikovaným osobním certifikátem</a:t>
            </a:r>
          </a:p>
          <a:p>
            <a:pPr marL="504000" lvl="1" indent="-285750">
              <a:spcBef>
                <a:spcPts val="300"/>
              </a:spcBef>
              <a:defRPr/>
            </a:pPr>
            <a:endParaRPr lang="cs-CZ" sz="1100" dirty="0">
              <a:solidFill>
                <a:srgbClr val="052729"/>
              </a:solidFill>
              <a:latin typeface="Arial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72AE237-7258-455E-FFF8-D35CDF8BD4FA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 bwMode="gray">
          <a:xfrm>
            <a:off x="6234547" y="2410042"/>
            <a:ext cx="5173683" cy="4184722"/>
          </a:xfrm>
          <a:prstGeom prst="rect">
            <a:avLst/>
          </a:prstGeom>
          <a:solidFill>
            <a:srgbClr val="EAFAF3"/>
          </a:solidFill>
          <a:ln w="9525" cap="rnd" cmpd="sng" algn="ctr">
            <a:solidFill>
              <a:srgbClr val="052729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180000" tIns="71997" rIns="71997" bIns="71997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81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 lvl="1" indent="0" algn="ctr">
              <a:spcBef>
                <a:spcPts val="300"/>
              </a:spcBef>
              <a:buNone/>
              <a:defRPr/>
            </a:pPr>
            <a:endParaRPr lang="cs-CZ" sz="3600" b="1">
              <a:solidFill>
                <a:srgbClr val="052729"/>
              </a:solidFill>
              <a:latin typeface="Arial"/>
            </a:endParaRPr>
          </a:p>
          <a:p>
            <a:pPr marL="36000" lvl="1" indent="0" algn="ctr">
              <a:spcBef>
                <a:spcPts val="300"/>
              </a:spcBef>
              <a:buNone/>
              <a:defRPr/>
            </a:pPr>
            <a:endParaRPr lang="cs-CZ" sz="3600" b="1">
              <a:solidFill>
                <a:srgbClr val="052729"/>
              </a:solidFill>
              <a:latin typeface="Arial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69C40243-CE76-2927-CC7F-D30D8E07D9FB}"/>
              </a:ext>
            </a:extLst>
          </p:cNvPr>
          <p:cNvSpPr txBox="1"/>
          <p:nvPr/>
        </p:nvSpPr>
        <p:spPr>
          <a:xfrm>
            <a:off x="6367001" y="2479934"/>
            <a:ext cx="2109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Příklady: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77FCF8FE-D740-AA3A-60D8-432F14AE7B5D}"/>
              </a:ext>
            </a:extLst>
          </p:cNvPr>
          <p:cNvSpPr txBox="1"/>
          <p:nvPr/>
        </p:nvSpPr>
        <p:spPr>
          <a:xfrm>
            <a:off x="6409495" y="2843811"/>
            <a:ext cx="30723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Jan </a:t>
            </a:r>
            <a:r>
              <a:rPr lang="cs-CZ" sz="1100" dirty="0" err="1">
                <a:solidFill>
                  <a:srgbClr val="052729"/>
                </a:solidFill>
                <a:latin typeface="Arial"/>
              </a:rPr>
              <a:t>Reznicek</a:t>
            </a:r>
            <a:r>
              <a:rPr lang="cs-CZ" sz="1100" dirty="0">
                <a:solidFill>
                  <a:srgbClr val="052729"/>
                </a:solidFill>
                <a:latin typeface="Arial"/>
              </a:rPr>
              <a:t> namísto Jan Řezníček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vyplněno chybné číslo dokladu 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2AEC0783-C9BF-0A45-25DD-6FA45C3C866E}"/>
              </a:ext>
            </a:extLst>
          </p:cNvPr>
          <p:cNvSpPr txBox="1"/>
          <p:nvPr/>
        </p:nvSpPr>
        <p:spPr>
          <a:xfrm>
            <a:off x="6409494" y="3695535"/>
            <a:ext cx="43072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Pokud si zákazník uvede 2 osoby oprávněné do smlouvy, je třeba podpis obou osob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7E7167B-26A9-2691-7C16-6E335D98FC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6605" y="5255664"/>
            <a:ext cx="2598645" cy="358171"/>
          </a:xfrm>
          <a:prstGeom prst="rect">
            <a:avLst/>
          </a:prstGeom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AADD11E9-0B37-5946-095E-6F70FDB12676}"/>
              </a:ext>
            </a:extLst>
          </p:cNvPr>
          <p:cNvSpPr txBox="1"/>
          <p:nvPr/>
        </p:nvSpPr>
        <p:spPr>
          <a:xfrm>
            <a:off x="6409494" y="4560191"/>
            <a:ext cx="43072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Když nebude přiložena plná moc, jsme nuceni nepřijmout takovou smlouvu</a:t>
            </a:r>
          </a:p>
        </p:txBody>
      </p:sp>
    </p:spTree>
    <p:extLst>
      <p:ext uri="{BB962C8B-B14F-4D97-AF65-F5344CB8AC3E}">
        <p14:creationId xmlns:p14="http://schemas.microsoft.com/office/powerpoint/2010/main" val="532666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0CF4FBA5-B021-8E4F-BFC1-8044EB636D9A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 bwMode="gray">
          <a:xfrm>
            <a:off x="1528658" y="1374044"/>
            <a:ext cx="5025039" cy="974463"/>
          </a:xfrm>
          <a:prstGeom prst="rect">
            <a:avLst/>
          </a:prstGeom>
          <a:solidFill>
            <a:srgbClr val="EAFAF3"/>
          </a:solidFill>
          <a:ln w="9525" cap="rnd" cmpd="sng" algn="ctr">
            <a:solidFill>
              <a:schemeClr val="accent6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503978" tIns="71997" rIns="71997" bIns="71997" rtlCol="0" anchor="ctr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81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Úvod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100" i="0" u="none" strike="noStrike" kern="1200" cap="none" spc="0" normalizeH="0" baseline="0" noProof="0" dirty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Obsluha EDC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100" i="0" u="none" strike="noStrike" kern="1200" cap="none" spc="0" normalizeH="0" baseline="0" noProof="0" dirty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Role obchodníka v IS EDC</a:t>
            </a:r>
          </a:p>
        </p:txBody>
      </p:sp>
      <p:sp>
        <p:nvSpPr>
          <p:cNvPr id="29" name="Oval 10">
            <a:extLst>
              <a:ext uri="{FF2B5EF4-FFF2-40B4-BE49-F238E27FC236}">
                <a16:creationId xmlns:a16="http://schemas.microsoft.com/office/drawing/2014/main" id="{660A41A8-9D41-FB53-5128-8A908835B2A9}"/>
              </a:ext>
            </a:extLst>
          </p:cNvPr>
          <p:cNvSpPr>
            <a:spLocks noChangeAspect="1"/>
          </p:cNvSpPr>
          <p:nvPr/>
        </p:nvSpPr>
        <p:spPr bwMode="gray">
          <a:xfrm>
            <a:off x="1081090" y="1494696"/>
            <a:ext cx="719984" cy="719984"/>
          </a:xfrm>
          <a:prstGeom prst="ellipse">
            <a:avLst/>
          </a:prstGeom>
          <a:solidFill>
            <a:srgbClr val="94E3C2"/>
          </a:solidFill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63497" tIns="0" rIns="64797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90000"/>
              <a:buFontTx/>
              <a:buNone/>
              <a:tabLst/>
              <a:defRPr/>
            </a:pPr>
            <a:endParaRPr kumimoji="0" lang="de-DE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C215A54-ED19-4696-0F55-9235177D6A08}"/>
              </a:ext>
            </a:extLst>
          </p:cNvPr>
          <p:cNvSpPr txBox="1"/>
          <p:nvPr/>
        </p:nvSpPr>
        <p:spPr bwMode="auto">
          <a:xfrm>
            <a:off x="1145769" y="1674620"/>
            <a:ext cx="58899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2400" b="1">
                <a:solidFill>
                  <a:schemeClr val="bg1"/>
                </a:solidFill>
                <a:cs typeface="Arial" pitchFamily="34" charset="0"/>
              </a:rPr>
              <a:t>01</a:t>
            </a:r>
            <a:endParaRPr lang="en-GB" sz="2400" b="1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6380414A-3F87-9084-C315-58F7EB1BED12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 bwMode="gray">
          <a:xfrm>
            <a:off x="1528658" y="2546738"/>
            <a:ext cx="5025039" cy="2834872"/>
          </a:xfrm>
          <a:prstGeom prst="rect">
            <a:avLst/>
          </a:prstGeom>
          <a:solidFill>
            <a:srgbClr val="EAFAF3"/>
          </a:solidFill>
          <a:ln w="9525" cap="rnd" cmpd="sng" algn="ctr">
            <a:solidFill>
              <a:schemeClr val="accent6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503978" tIns="71997" rIns="71997" bIns="71997" rtlCol="0" anchor="ctr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81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Často kladené dotazy a požadavky obchodníků</a:t>
            </a:r>
          </a:p>
          <a:p>
            <a:pPr lvl="1" indent="0">
              <a:buClrTx/>
              <a:buNone/>
              <a:defRPr/>
            </a:pPr>
            <a:r>
              <a:rPr kumimoji="0" lang="cs-CZ" sz="1400" b="1" i="0" u="none" strike="noStrike" kern="1200" cap="none" spc="0" normalizeH="0" baseline="0" noProof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Obchodník jednající za sebe</a:t>
            </a:r>
            <a:endParaRPr kumimoji="0" lang="pt-BR" sz="1400" b="1" i="0" u="none" strike="noStrike" kern="1200" cap="none" spc="0" normalizeH="0" baseline="0" noProof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55750" lvl="1" indent="-285750">
              <a:spcBef>
                <a:spcPts val="300"/>
              </a:spcBef>
              <a:defRPr/>
            </a:pPr>
            <a:r>
              <a:rPr lang="cs-CZ" sz="1100">
                <a:solidFill>
                  <a:srgbClr val="052729"/>
                </a:solidFill>
                <a:latin typeface="Arial"/>
              </a:rPr>
              <a:t>Delegace</a:t>
            </a:r>
          </a:p>
          <a:p>
            <a:pPr marL="555750" lvl="1" indent="-285750">
              <a:spcBef>
                <a:spcPts val="300"/>
              </a:spcBef>
              <a:defRPr/>
            </a:pPr>
            <a:r>
              <a:rPr lang="cs-CZ" sz="1100">
                <a:solidFill>
                  <a:srgbClr val="052729"/>
                </a:solidFill>
                <a:latin typeface="Arial"/>
              </a:rPr>
              <a:t>Přístup k datům</a:t>
            </a:r>
          </a:p>
          <a:p>
            <a:pPr lvl="1" indent="0">
              <a:buClrTx/>
              <a:buNone/>
              <a:defRPr/>
            </a:pPr>
            <a:r>
              <a:rPr kumimoji="0" lang="cs-CZ" sz="1400" b="1" i="0" u="none" strike="noStrike" kern="1200" cap="none" spc="0" normalizeH="0" baseline="0" noProof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Obchodník zastupující zákazníka</a:t>
            </a:r>
            <a:endParaRPr kumimoji="0" lang="pt-BR" sz="1400" b="1" i="0" u="none" strike="noStrike" kern="1200" cap="none" spc="0" normalizeH="0" baseline="0" noProof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55750" lvl="1" indent="-285750">
              <a:spcBef>
                <a:spcPts val="300"/>
              </a:spcBef>
              <a:defRPr/>
            </a:pPr>
            <a:r>
              <a:rPr lang="cs-CZ" sz="1100">
                <a:solidFill>
                  <a:srgbClr val="052729"/>
                </a:solidFill>
                <a:latin typeface="Arial"/>
              </a:rPr>
              <a:t>Uzavření smlouvy o přístupu</a:t>
            </a:r>
          </a:p>
          <a:p>
            <a:pPr marL="555750" lvl="1" indent="-285750">
              <a:spcBef>
                <a:spcPts val="300"/>
              </a:spcBef>
              <a:defRPr/>
            </a:pPr>
            <a:r>
              <a:rPr lang="cs-CZ" sz="1100">
                <a:solidFill>
                  <a:srgbClr val="052729"/>
                </a:solidFill>
                <a:latin typeface="Arial"/>
              </a:rPr>
              <a:t>Registrace sdílení</a:t>
            </a:r>
          </a:p>
          <a:p>
            <a:pPr marL="555750" lvl="1" indent="-285750">
              <a:spcBef>
                <a:spcPts val="300"/>
              </a:spcBef>
              <a:defRPr/>
            </a:pPr>
            <a:r>
              <a:rPr lang="cs-CZ" sz="1100">
                <a:solidFill>
                  <a:srgbClr val="052729"/>
                </a:solidFill>
                <a:latin typeface="Arial"/>
              </a:rPr>
              <a:t>Přístup k datům</a:t>
            </a:r>
          </a:p>
        </p:txBody>
      </p:sp>
      <p:sp>
        <p:nvSpPr>
          <p:cNvPr id="39" name="Oval 10">
            <a:extLst>
              <a:ext uri="{FF2B5EF4-FFF2-40B4-BE49-F238E27FC236}">
                <a16:creationId xmlns:a16="http://schemas.microsoft.com/office/drawing/2014/main" id="{045AD275-87AD-26D4-629A-C22D8B9C31B1}"/>
              </a:ext>
            </a:extLst>
          </p:cNvPr>
          <p:cNvSpPr>
            <a:spLocks noChangeAspect="1"/>
          </p:cNvSpPr>
          <p:nvPr/>
        </p:nvSpPr>
        <p:spPr bwMode="gray">
          <a:xfrm>
            <a:off x="1081089" y="3420140"/>
            <a:ext cx="719984" cy="719984"/>
          </a:xfrm>
          <a:prstGeom prst="ellipse">
            <a:avLst/>
          </a:prstGeom>
          <a:solidFill>
            <a:srgbClr val="94E3C2"/>
          </a:solidFill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63497" tIns="0" rIns="64797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90000"/>
              <a:buFontTx/>
              <a:buNone/>
              <a:tabLst/>
              <a:defRPr/>
            </a:pPr>
            <a:endParaRPr kumimoji="0" lang="de-DE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D0FB4E4-8D68-F7E5-005F-84F3C76CCF94}"/>
              </a:ext>
            </a:extLst>
          </p:cNvPr>
          <p:cNvSpPr txBox="1"/>
          <p:nvPr/>
        </p:nvSpPr>
        <p:spPr bwMode="auto">
          <a:xfrm>
            <a:off x="1145768" y="3600064"/>
            <a:ext cx="58899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2400" b="1">
                <a:solidFill>
                  <a:schemeClr val="bg1"/>
                </a:solidFill>
                <a:cs typeface="Arial" pitchFamily="34" charset="0"/>
              </a:rPr>
              <a:t>02</a:t>
            </a:r>
            <a:endParaRPr lang="en-GB" sz="2400" b="1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5" name="Title 44">
            <a:extLst>
              <a:ext uri="{FF2B5EF4-FFF2-40B4-BE49-F238E27FC236}">
                <a16:creationId xmlns:a16="http://schemas.microsoft.com/office/drawing/2014/main" id="{7B2C790C-3031-503A-06C9-DB25E487A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137" y="349305"/>
            <a:ext cx="5845628" cy="974463"/>
          </a:xfrm>
        </p:spPr>
        <p:txBody>
          <a:bodyPr/>
          <a:lstStyle/>
          <a:p>
            <a:r>
              <a:rPr lang="cs-CZ"/>
              <a:t>Agenda</a:t>
            </a:r>
          </a:p>
        </p:txBody>
      </p:sp>
      <p:sp>
        <p:nvSpPr>
          <p:cNvPr id="58" name="Content Placeholder 2">
            <a:extLst>
              <a:ext uri="{FF2B5EF4-FFF2-40B4-BE49-F238E27FC236}">
                <a16:creationId xmlns:a16="http://schemas.microsoft.com/office/drawing/2014/main" id="{5C601B50-D85F-2470-F9F2-540905EC1E6E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 bwMode="gray">
          <a:xfrm>
            <a:off x="1528658" y="5571644"/>
            <a:ext cx="5025039" cy="920795"/>
          </a:xfrm>
          <a:prstGeom prst="rect">
            <a:avLst/>
          </a:prstGeom>
          <a:solidFill>
            <a:srgbClr val="EAFAF3"/>
          </a:solidFill>
          <a:ln w="9525" cap="rnd" cmpd="sng" algn="ctr">
            <a:solidFill>
              <a:schemeClr val="accent6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503978" tIns="71997" rIns="71997" bIns="71997" rtlCol="0" anchor="ctr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81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Dotazy, diskuze</a:t>
            </a:r>
            <a:endParaRPr kumimoji="0" lang="pt-BR" sz="14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9" name="Oval 10">
            <a:extLst>
              <a:ext uri="{FF2B5EF4-FFF2-40B4-BE49-F238E27FC236}">
                <a16:creationId xmlns:a16="http://schemas.microsoft.com/office/drawing/2014/main" id="{3B623F6D-5354-108C-5101-A1862CB7FB13}"/>
              </a:ext>
            </a:extLst>
          </p:cNvPr>
          <p:cNvSpPr>
            <a:spLocks noChangeAspect="1"/>
          </p:cNvSpPr>
          <p:nvPr/>
        </p:nvSpPr>
        <p:spPr bwMode="gray">
          <a:xfrm>
            <a:off x="1081089" y="5672050"/>
            <a:ext cx="719984" cy="719984"/>
          </a:xfrm>
          <a:prstGeom prst="ellipse">
            <a:avLst/>
          </a:prstGeom>
          <a:solidFill>
            <a:srgbClr val="94E3C2"/>
          </a:solidFill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63497" tIns="0" rIns="64797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90000"/>
              <a:buFontTx/>
              <a:buNone/>
              <a:tabLst/>
              <a:defRPr/>
            </a:pPr>
            <a:endParaRPr kumimoji="0" lang="de-DE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185AB84-BA39-395F-69BA-58A487B7FEF8}"/>
              </a:ext>
            </a:extLst>
          </p:cNvPr>
          <p:cNvSpPr txBox="1"/>
          <p:nvPr/>
        </p:nvSpPr>
        <p:spPr bwMode="auto">
          <a:xfrm>
            <a:off x="1145768" y="5851974"/>
            <a:ext cx="58899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2400" b="1">
                <a:solidFill>
                  <a:schemeClr val="bg1"/>
                </a:solidFill>
                <a:cs typeface="Arial" pitchFamily="34" charset="0"/>
              </a:rPr>
              <a:t>03</a:t>
            </a:r>
            <a:endParaRPr lang="en-GB" sz="2400" b="1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3AB01-895E-6A11-565B-12CE13C062BE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6" name="Picture 2" descr="Tým čtyř lidí, kteří používají počítač v call centru">
            <a:extLst>
              <a:ext uri="{FF2B5EF4-FFF2-40B4-BE49-F238E27FC236}">
                <a16:creationId xmlns:a16="http://schemas.microsoft.com/office/drawing/2014/main" id="{E773E50E-8230-31D0-C698-934AF1FA4A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1" r="46659"/>
          <a:stretch/>
        </p:blipFill>
        <p:spPr bwMode="auto">
          <a:xfrm>
            <a:off x="6816105" y="0"/>
            <a:ext cx="53758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84429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A927FEB-1481-7B64-C07B-395C94124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z="3200" b="1" i="0" u="none" strike="noStrike" kern="1200" cap="none" spc="0" normalizeH="0" baseline="0" noProof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FAQ </a:t>
            </a:r>
            <a:r>
              <a:rPr lang="pl-PL"/>
              <a:t>Obchodník zastupující zákazníka 5/5</a:t>
            </a:r>
            <a:br>
              <a:rPr lang="pl-PL"/>
            </a:br>
            <a:r>
              <a:rPr lang="pl-PL"/>
              <a:t>Problém s registrací FOP po FO</a:t>
            </a:r>
            <a:endParaRPr lang="cs-CZ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57745A4-0CA6-525A-45A3-F675B3702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3772" y="1845468"/>
            <a:ext cx="10591800" cy="408206"/>
          </a:xfrm>
        </p:spPr>
        <p:txBody>
          <a:bodyPr>
            <a:normAutofit fontScale="85000" lnSpcReduction="10000"/>
          </a:bodyPr>
          <a:lstStyle/>
          <a:p>
            <a:r>
              <a:rPr lang="cs-CZ" cap="all"/>
              <a:t>Proč se nemohu registrovat jako FOP, pokud jsem již registrovaný jako FO?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A6B3299-E6CC-185C-361C-D19CC7D0847D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 bwMode="gray">
          <a:xfrm>
            <a:off x="783772" y="2410042"/>
            <a:ext cx="5173683" cy="4184722"/>
          </a:xfrm>
          <a:prstGeom prst="rect">
            <a:avLst/>
          </a:prstGeom>
          <a:solidFill>
            <a:srgbClr val="EAFAF3"/>
          </a:solidFill>
          <a:ln w="9525" cap="rnd" cmpd="sng" algn="ctr">
            <a:solidFill>
              <a:srgbClr val="052729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180000" tIns="71997" rIns="71997" bIns="71997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81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cs-CZ" sz="1800" b="1">
                <a:solidFill>
                  <a:srgbClr val="052729"/>
                </a:solidFill>
                <a:latin typeface="Arial"/>
              </a:rPr>
              <a:t>Příčiny a vysvětlení:</a:t>
            </a:r>
            <a:endParaRPr kumimoji="0" lang="cs-CZ" sz="1800" b="1" i="0" u="none" strike="noStrike" kern="1200" cap="none" spc="0" normalizeH="0" baseline="0" noProof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 indent="0">
              <a:buClrTx/>
              <a:buNone/>
              <a:defRPr/>
            </a:pPr>
            <a:endParaRPr kumimoji="0" lang="cs-CZ" sz="1400" b="1" i="0" u="none" strike="noStrike" kern="1200" cap="none" spc="0" normalizeH="0" baseline="0" noProof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" lvl="1" indent="0">
              <a:spcBef>
                <a:spcPts val="300"/>
              </a:spcBef>
              <a:buNone/>
              <a:defRPr/>
            </a:pPr>
            <a:r>
              <a:rPr lang="cs-CZ" sz="1100" b="1">
                <a:solidFill>
                  <a:srgbClr val="052729"/>
                </a:solidFill>
                <a:latin typeface="Arial"/>
              </a:rPr>
              <a:t>Totožné číslo dokladu a emailová adresa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>
                <a:solidFill>
                  <a:srgbClr val="052729"/>
                </a:solidFill>
                <a:latin typeface="Arial"/>
              </a:rPr>
              <a:t>V systému EDC není možné zadat duplicitně</a:t>
            </a:r>
          </a:p>
          <a:p>
            <a:pPr marL="504000" lvl="1" indent="-285750">
              <a:spcBef>
                <a:spcPts val="300"/>
              </a:spcBef>
              <a:defRPr/>
            </a:pPr>
            <a:endParaRPr lang="cs-CZ" sz="1100">
              <a:solidFill>
                <a:srgbClr val="052729"/>
              </a:solidFill>
              <a:latin typeface="Arial"/>
            </a:endParaRPr>
          </a:p>
          <a:p>
            <a:pPr marL="36000" lvl="1" indent="0">
              <a:spcBef>
                <a:spcPts val="300"/>
              </a:spcBef>
              <a:buNone/>
              <a:defRPr/>
            </a:pPr>
            <a:r>
              <a:rPr lang="cs-CZ" sz="1100" b="1">
                <a:solidFill>
                  <a:srgbClr val="052729"/>
                </a:solidFill>
                <a:latin typeface="Arial"/>
              </a:rPr>
              <a:t>Žádost o uzavření smlouvy o přístupu</a:t>
            </a:r>
            <a:endParaRPr lang="cs-CZ" sz="1100">
              <a:solidFill>
                <a:srgbClr val="052729"/>
              </a:solidFill>
              <a:latin typeface="Arial"/>
            </a:endParaRP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>
                <a:solidFill>
                  <a:srgbClr val="052729"/>
                </a:solidFill>
                <a:latin typeface="Arial"/>
              </a:rPr>
              <a:t>Formulář pro FO umožňuje/ požaduje vyplnit pouze datum narození</a:t>
            </a:r>
          </a:p>
          <a:p>
            <a:pPr marL="504000" lvl="1" indent="-285750">
              <a:spcBef>
                <a:spcPts val="300"/>
              </a:spcBef>
              <a:defRPr/>
            </a:pPr>
            <a:r>
              <a:rPr lang="cs-CZ" sz="1100">
                <a:solidFill>
                  <a:srgbClr val="052729"/>
                </a:solidFill>
                <a:latin typeface="Arial"/>
              </a:rPr>
              <a:t>Formulář pro FOP – umožňuje/ požaduje jak datum narození, tak IČO/ RČ</a:t>
            </a:r>
          </a:p>
          <a:p>
            <a:pPr marL="504000" lvl="1" indent="-285750">
              <a:spcBef>
                <a:spcPts val="300"/>
              </a:spcBef>
              <a:defRPr/>
            </a:pPr>
            <a:endParaRPr lang="cs-CZ" sz="1100">
              <a:solidFill>
                <a:srgbClr val="052729"/>
              </a:solidFill>
              <a:latin typeface="Arial"/>
            </a:endParaRPr>
          </a:p>
          <a:p>
            <a:pPr marL="36000" lvl="1" indent="0">
              <a:spcBef>
                <a:spcPts val="300"/>
              </a:spcBef>
              <a:buNone/>
              <a:defRPr/>
            </a:pPr>
            <a:r>
              <a:rPr lang="cs-CZ" sz="1100" b="1" u="sng">
                <a:solidFill>
                  <a:srgbClr val="052729"/>
                </a:solidFill>
                <a:latin typeface="Arial"/>
              </a:rPr>
              <a:t>Sloučení subjektu FOP a FO není umožněno, proto doporučujeme zaregistrovat rovnou jako FOP</a:t>
            </a:r>
            <a:r>
              <a:rPr lang="cs-CZ" sz="1100">
                <a:solidFill>
                  <a:srgbClr val="052729"/>
                </a:solidFill>
                <a:latin typeface="Arial"/>
              </a:rPr>
              <a:t>. </a:t>
            </a:r>
          </a:p>
          <a:p>
            <a:pPr marL="36000" lvl="1" indent="0">
              <a:spcBef>
                <a:spcPts val="300"/>
              </a:spcBef>
              <a:buNone/>
              <a:defRPr/>
            </a:pPr>
            <a:endParaRPr lang="cs-CZ" sz="1100">
              <a:solidFill>
                <a:srgbClr val="052729"/>
              </a:solidFill>
              <a:latin typeface="Arial"/>
            </a:endParaRPr>
          </a:p>
          <a:p>
            <a:pPr marL="36000" lvl="1" indent="0">
              <a:spcBef>
                <a:spcPts val="300"/>
              </a:spcBef>
              <a:buNone/>
              <a:defRPr/>
            </a:pPr>
            <a:r>
              <a:rPr lang="cs-CZ" sz="1100">
                <a:solidFill>
                  <a:srgbClr val="052729"/>
                </a:solidFill>
                <a:latin typeface="Arial"/>
              </a:rPr>
              <a:t>Řešením může být i registrace na jiný email a druhý doklad – cestovní pas.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72AE237-7258-455E-FFF8-D35CDF8BD4FA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 bwMode="gray">
          <a:xfrm>
            <a:off x="6234547" y="2410042"/>
            <a:ext cx="5173683" cy="4184722"/>
          </a:xfrm>
          <a:prstGeom prst="rect">
            <a:avLst/>
          </a:prstGeom>
          <a:solidFill>
            <a:srgbClr val="EAFAF3"/>
          </a:solidFill>
          <a:ln w="9525" cap="rnd" cmpd="sng" algn="ctr">
            <a:solidFill>
              <a:srgbClr val="052729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180000" tIns="71997" rIns="71997" bIns="71997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81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 lvl="1" indent="0" algn="ctr">
              <a:spcBef>
                <a:spcPts val="300"/>
              </a:spcBef>
              <a:buNone/>
              <a:defRPr/>
            </a:pPr>
            <a:endParaRPr lang="cs-CZ" sz="3600" b="1">
              <a:solidFill>
                <a:srgbClr val="052729"/>
              </a:solidFill>
              <a:latin typeface="Arial"/>
            </a:endParaRPr>
          </a:p>
          <a:p>
            <a:pPr marL="36000" lvl="1" indent="0" algn="ctr">
              <a:spcBef>
                <a:spcPts val="300"/>
              </a:spcBef>
              <a:buNone/>
              <a:defRPr/>
            </a:pPr>
            <a:endParaRPr lang="cs-CZ" sz="3600" b="1">
              <a:solidFill>
                <a:srgbClr val="052729"/>
              </a:solidFill>
              <a:latin typeface="Arial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493180FE-41A1-7667-5A36-C564A5655B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8369" y="2485485"/>
            <a:ext cx="2751206" cy="4059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281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5249EB-7144-024F-2325-E54EB9CE6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Dotazy, diskuze</a:t>
            </a:r>
          </a:p>
        </p:txBody>
      </p:sp>
    </p:spTree>
    <p:extLst>
      <p:ext uri="{BB962C8B-B14F-4D97-AF65-F5344CB8AC3E}">
        <p14:creationId xmlns:p14="http://schemas.microsoft.com/office/powerpoint/2010/main" val="5349935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AF21A6-D528-60D8-3E18-E2BEE6F82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</a:br>
            <a:r>
              <a:rPr lang="cs-CZ" sz="3600"/>
              <a:t>Děkujeme za pozornost 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DFFA039D-9450-528A-A597-FCAE787E10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dirty="0"/>
              <a:t>Obsluha EDC </a:t>
            </a:r>
          </a:p>
          <a:p>
            <a:r>
              <a:rPr lang="cs-CZ" dirty="0"/>
              <a:t>Simona Kotasová</a:t>
            </a:r>
          </a:p>
          <a:p>
            <a:r>
              <a:rPr lang="cs-CZ" dirty="0"/>
              <a:t>12. 9. 2024 </a:t>
            </a:r>
          </a:p>
        </p:txBody>
      </p:sp>
    </p:spTree>
    <p:extLst>
      <p:ext uri="{BB962C8B-B14F-4D97-AF65-F5344CB8AC3E}">
        <p14:creationId xmlns:p14="http://schemas.microsoft.com/office/powerpoint/2010/main" val="137783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99EBEAB8-BB22-E1D4-BF95-C510BBD22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Obsluha EDC</a:t>
            </a:r>
          </a:p>
        </p:txBody>
      </p:sp>
    </p:spTree>
    <p:extLst>
      <p:ext uri="{BB962C8B-B14F-4D97-AF65-F5344CB8AC3E}">
        <p14:creationId xmlns:p14="http://schemas.microsoft.com/office/powerpoint/2010/main" val="350493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530D1549-FC00-98F0-6E2A-DFB8003C7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z="3200" i="0" u="none" strike="noStrike" kern="1200" cap="none" spc="0" normalizeH="0" baseline="0" noProof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Obsluha EDC</a:t>
            </a:r>
            <a:endParaRPr lang="cs-CZ"/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B1750373-D7B4-5F68-D4F1-975273844B58}"/>
              </a:ext>
            </a:extLst>
          </p:cNvPr>
          <p:cNvSpPr/>
          <p:nvPr/>
        </p:nvSpPr>
        <p:spPr>
          <a:xfrm>
            <a:off x="3826798" y="4261404"/>
            <a:ext cx="2000054" cy="876693"/>
          </a:xfrm>
          <a:prstGeom prst="rect">
            <a:avLst/>
          </a:prstGeom>
          <a:solidFill>
            <a:srgbClr val="94E3C2"/>
          </a:solidFill>
          <a:ln w="28575">
            <a:solidFill>
              <a:srgbClr val="00272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/>
              <a:t>Call centrum EDC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46019B37-9E5E-1056-9D75-FDA342D25693}"/>
              </a:ext>
            </a:extLst>
          </p:cNvPr>
          <p:cNvSpPr/>
          <p:nvPr/>
        </p:nvSpPr>
        <p:spPr>
          <a:xfrm>
            <a:off x="1375828" y="4254334"/>
            <a:ext cx="2000054" cy="876693"/>
          </a:xfrm>
          <a:prstGeom prst="rect">
            <a:avLst/>
          </a:prstGeom>
          <a:solidFill>
            <a:srgbClr val="94E3C2"/>
          </a:solidFill>
          <a:ln w="28575">
            <a:solidFill>
              <a:srgbClr val="00272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/>
              <a:t>Helpdesk</a:t>
            </a:r>
          </a:p>
          <a:p>
            <a:pPr algn="ctr"/>
            <a:r>
              <a:rPr lang="cs-CZ" sz="2400" b="1"/>
              <a:t>EDC</a:t>
            </a:r>
          </a:p>
        </p:txBody>
      </p:sp>
      <p:cxnSp>
        <p:nvCxnSpPr>
          <p:cNvPr id="14" name="Přímá spojnice 13">
            <a:extLst>
              <a:ext uri="{FF2B5EF4-FFF2-40B4-BE49-F238E27FC236}">
                <a16:creationId xmlns:a16="http://schemas.microsoft.com/office/drawing/2014/main" id="{BA8B8A5F-EF6C-2814-8A36-7FD9E7384249}"/>
              </a:ext>
            </a:extLst>
          </p:cNvPr>
          <p:cNvCxnSpPr>
            <a:cxnSpLocks/>
          </p:cNvCxnSpPr>
          <p:nvPr/>
        </p:nvCxnSpPr>
        <p:spPr>
          <a:xfrm>
            <a:off x="840071" y="3462484"/>
            <a:ext cx="5655299" cy="0"/>
          </a:xfrm>
          <a:prstGeom prst="line">
            <a:avLst/>
          </a:prstGeom>
          <a:ln w="25400">
            <a:solidFill>
              <a:srgbClr val="00272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bdélník 14">
            <a:extLst>
              <a:ext uri="{FF2B5EF4-FFF2-40B4-BE49-F238E27FC236}">
                <a16:creationId xmlns:a16="http://schemas.microsoft.com/office/drawing/2014/main" id="{A598F497-47E2-8A64-046B-F865EDE71041}"/>
              </a:ext>
            </a:extLst>
          </p:cNvPr>
          <p:cNvSpPr/>
          <p:nvPr/>
        </p:nvSpPr>
        <p:spPr>
          <a:xfrm>
            <a:off x="1375828" y="5687803"/>
            <a:ext cx="4451024" cy="548456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00272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/>
              <a:t>IT Podpora EDC</a:t>
            </a:r>
          </a:p>
        </p:txBody>
      </p:sp>
      <p:sp>
        <p:nvSpPr>
          <p:cNvPr id="16" name="Obdélník: se zakulacenými rohy 15">
            <a:extLst>
              <a:ext uri="{FF2B5EF4-FFF2-40B4-BE49-F238E27FC236}">
                <a16:creationId xmlns:a16="http://schemas.microsoft.com/office/drawing/2014/main" id="{3D2347A4-43FB-AD0E-2411-A0A0931F9E01}"/>
              </a:ext>
            </a:extLst>
          </p:cNvPr>
          <p:cNvSpPr/>
          <p:nvPr/>
        </p:nvSpPr>
        <p:spPr>
          <a:xfrm>
            <a:off x="764657" y="2023395"/>
            <a:ext cx="1236482" cy="75178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>
                <a:solidFill>
                  <a:srgbClr val="052729"/>
                </a:solidFill>
              </a:rPr>
              <a:t>OTE</a:t>
            </a:r>
          </a:p>
        </p:txBody>
      </p:sp>
      <p:sp>
        <p:nvSpPr>
          <p:cNvPr id="17" name="Obdélník: se zakulacenými rohy 16">
            <a:extLst>
              <a:ext uri="{FF2B5EF4-FFF2-40B4-BE49-F238E27FC236}">
                <a16:creationId xmlns:a16="http://schemas.microsoft.com/office/drawing/2014/main" id="{95009E35-7D6E-6959-773B-E28863BF8D25}"/>
              </a:ext>
            </a:extLst>
          </p:cNvPr>
          <p:cNvSpPr/>
          <p:nvPr/>
        </p:nvSpPr>
        <p:spPr>
          <a:xfrm>
            <a:off x="2262734" y="2023395"/>
            <a:ext cx="1236482" cy="75178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>
                <a:solidFill>
                  <a:srgbClr val="052729"/>
                </a:solidFill>
              </a:rPr>
              <a:t>PDS</a:t>
            </a:r>
          </a:p>
        </p:txBody>
      </p:sp>
      <p:sp>
        <p:nvSpPr>
          <p:cNvPr id="20" name="Obdélník: se zakulacenými rohy 19">
            <a:extLst>
              <a:ext uri="{FF2B5EF4-FFF2-40B4-BE49-F238E27FC236}">
                <a16:creationId xmlns:a16="http://schemas.microsoft.com/office/drawing/2014/main" id="{8BCDB3B4-9431-FC1D-FE2E-C8E0C1895219}"/>
              </a:ext>
            </a:extLst>
          </p:cNvPr>
          <p:cNvSpPr/>
          <p:nvPr/>
        </p:nvSpPr>
        <p:spPr>
          <a:xfrm>
            <a:off x="3760811" y="2023395"/>
            <a:ext cx="1236482" cy="75178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>
                <a:solidFill>
                  <a:srgbClr val="052729"/>
                </a:solidFill>
              </a:rPr>
              <a:t>Obchodníci</a:t>
            </a:r>
          </a:p>
        </p:txBody>
      </p:sp>
      <p:sp>
        <p:nvSpPr>
          <p:cNvPr id="21" name="Obdélník: se zakulacenými rohy 20">
            <a:extLst>
              <a:ext uri="{FF2B5EF4-FFF2-40B4-BE49-F238E27FC236}">
                <a16:creationId xmlns:a16="http://schemas.microsoft.com/office/drawing/2014/main" id="{9B75B96F-C8BF-473D-5E52-E89BA5FCBB54}"/>
              </a:ext>
            </a:extLst>
          </p:cNvPr>
          <p:cNvSpPr/>
          <p:nvPr/>
        </p:nvSpPr>
        <p:spPr>
          <a:xfrm>
            <a:off x="5258888" y="2023395"/>
            <a:ext cx="1236482" cy="75178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>
                <a:solidFill>
                  <a:srgbClr val="052729"/>
                </a:solidFill>
              </a:rPr>
              <a:t>Zákazníci</a:t>
            </a:r>
          </a:p>
          <a:p>
            <a:pPr algn="ctr"/>
            <a:r>
              <a:rPr lang="cs-CZ" sz="1400" b="1">
                <a:solidFill>
                  <a:srgbClr val="052729"/>
                </a:solidFill>
              </a:rPr>
              <a:t>Výrobci</a:t>
            </a:r>
          </a:p>
          <a:p>
            <a:pPr algn="ctr"/>
            <a:r>
              <a:rPr lang="cs-CZ" sz="1400" b="1" err="1">
                <a:solidFill>
                  <a:srgbClr val="052729"/>
                </a:solidFill>
              </a:rPr>
              <a:t>Energ</a:t>
            </a:r>
            <a:r>
              <a:rPr lang="cs-CZ" sz="1400" b="1">
                <a:solidFill>
                  <a:srgbClr val="052729"/>
                </a:solidFill>
              </a:rPr>
              <a:t>. spol.</a:t>
            </a:r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551C1966-3829-64E8-4281-E2B446180FDB}"/>
              </a:ext>
            </a:extLst>
          </p:cNvPr>
          <p:cNvSpPr txBox="1"/>
          <p:nvPr/>
        </p:nvSpPr>
        <p:spPr>
          <a:xfrm rot="16200000">
            <a:off x="-194651" y="4797887"/>
            <a:ext cx="14281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1800" b="1"/>
              <a:t>EDC</a:t>
            </a:r>
          </a:p>
        </p:txBody>
      </p:sp>
      <p:sp>
        <p:nvSpPr>
          <p:cNvPr id="26" name="TextovéPole 25">
            <a:extLst>
              <a:ext uri="{FF2B5EF4-FFF2-40B4-BE49-F238E27FC236}">
                <a16:creationId xmlns:a16="http://schemas.microsoft.com/office/drawing/2014/main" id="{4FE7526A-EA77-87A1-1898-171E15C1E641}"/>
              </a:ext>
            </a:extLst>
          </p:cNvPr>
          <p:cNvSpPr txBox="1"/>
          <p:nvPr/>
        </p:nvSpPr>
        <p:spPr>
          <a:xfrm rot="16200000">
            <a:off x="-445175" y="2474216"/>
            <a:ext cx="19395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1800" b="1"/>
              <a:t>Externí uživatelé</a:t>
            </a:r>
          </a:p>
        </p:txBody>
      </p:sp>
      <p:cxnSp>
        <p:nvCxnSpPr>
          <p:cNvPr id="33" name="Přímá spojnice se šipkou 32">
            <a:extLst>
              <a:ext uri="{FF2B5EF4-FFF2-40B4-BE49-F238E27FC236}">
                <a16:creationId xmlns:a16="http://schemas.microsoft.com/office/drawing/2014/main" id="{B71D8224-08E5-3FD8-071C-40B0C9A978EC}"/>
              </a:ext>
            </a:extLst>
          </p:cNvPr>
          <p:cNvCxnSpPr>
            <a:cxnSpLocks/>
          </p:cNvCxnSpPr>
          <p:nvPr/>
        </p:nvCxnSpPr>
        <p:spPr>
          <a:xfrm>
            <a:off x="4643763" y="2775179"/>
            <a:ext cx="10941" cy="1486224"/>
          </a:xfrm>
          <a:prstGeom prst="straightConnector1">
            <a:avLst/>
          </a:prstGeom>
          <a:ln>
            <a:solidFill>
              <a:srgbClr val="FF0000"/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Přímá spojnice se šipkou 33">
            <a:extLst>
              <a:ext uri="{FF2B5EF4-FFF2-40B4-BE49-F238E27FC236}">
                <a16:creationId xmlns:a16="http://schemas.microsoft.com/office/drawing/2014/main" id="{D10E611B-D20B-C03D-8A7A-244E4E831E90}"/>
              </a:ext>
            </a:extLst>
          </p:cNvPr>
          <p:cNvCxnSpPr/>
          <p:nvPr/>
        </p:nvCxnSpPr>
        <p:spPr>
          <a:xfrm>
            <a:off x="5615534" y="2775179"/>
            <a:ext cx="10941" cy="1486224"/>
          </a:xfrm>
          <a:prstGeom prst="straightConnector1">
            <a:avLst/>
          </a:prstGeom>
          <a:ln>
            <a:solidFill>
              <a:srgbClr val="FF0000"/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Přímá spojnice se šipkou 34">
            <a:extLst>
              <a:ext uri="{FF2B5EF4-FFF2-40B4-BE49-F238E27FC236}">
                <a16:creationId xmlns:a16="http://schemas.microsoft.com/office/drawing/2014/main" id="{B416A412-9E7F-F23E-927B-6D15E0F60ED1}"/>
              </a:ext>
            </a:extLst>
          </p:cNvPr>
          <p:cNvCxnSpPr/>
          <p:nvPr/>
        </p:nvCxnSpPr>
        <p:spPr>
          <a:xfrm>
            <a:off x="2883517" y="2782249"/>
            <a:ext cx="10941" cy="148622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ovéPole 40">
            <a:extLst>
              <a:ext uri="{FF2B5EF4-FFF2-40B4-BE49-F238E27FC236}">
                <a16:creationId xmlns:a16="http://schemas.microsoft.com/office/drawing/2014/main" id="{3D7E85BE-0932-10F7-38A2-12F861B7CB52}"/>
              </a:ext>
            </a:extLst>
          </p:cNvPr>
          <p:cNvSpPr txBox="1"/>
          <p:nvPr/>
        </p:nvSpPr>
        <p:spPr>
          <a:xfrm>
            <a:off x="1365616" y="5156043"/>
            <a:ext cx="1992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b="1"/>
              <a:t>Neveřejný kontakt</a:t>
            </a:r>
          </a:p>
          <a:p>
            <a:pPr algn="ctr"/>
            <a:r>
              <a:rPr lang="cs-CZ" sz="1200" b="1"/>
              <a:t>(email, telefon)</a:t>
            </a:r>
          </a:p>
        </p:txBody>
      </p:sp>
      <p:cxnSp>
        <p:nvCxnSpPr>
          <p:cNvPr id="43" name="Přímá spojnice se šipkou 42">
            <a:extLst>
              <a:ext uri="{FF2B5EF4-FFF2-40B4-BE49-F238E27FC236}">
                <a16:creationId xmlns:a16="http://schemas.microsoft.com/office/drawing/2014/main" id="{27D43D1B-2811-12FD-2995-11807A90EDAC}"/>
              </a:ext>
            </a:extLst>
          </p:cNvPr>
          <p:cNvCxnSpPr/>
          <p:nvPr/>
        </p:nvCxnSpPr>
        <p:spPr>
          <a:xfrm>
            <a:off x="1575936" y="2782249"/>
            <a:ext cx="10941" cy="148622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Přímá spojnice se šipkou 44">
            <a:extLst>
              <a:ext uri="{FF2B5EF4-FFF2-40B4-BE49-F238E27FC236}">
                <a16:creationId xmlns:a16="http://schemas.microsoft.com/office/drawing/2014/main" id="{FC120181-074E-F5B8-A986-F1CFD759CC73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2880975" y="2775179"/>
            <a:ext cx="1286758" cy="1479155"/>
          </a:xfrm>
          <a:prstGeom prst="straightConnector1">
            <a:avLst/>
          </a:prstGeom>
          <a:ln>
            <a:solidFill>
              <a:srgbClr val="FF0000"/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ovéPole 58">
            <a:extLst>
              <a:ext uri="{FF2B5EF4-FFF2-40B4-BE49-F238E27FC236}">
                <a16:creationId xmlns:a16="http://schemas.microsoft.com/office/drawing/2014/main" id="{23230B0B-26E7-6E52-A51C-C1387E388696}"/>
              </a:ext>
            </a:extLst>
          </p:cNvPr>
          <p:cNvSpPr txBox="1"/>
          <p:nvPr/>
        </p:nvSpPr>
        <p:spPr>
          <a:xfrm>
            <a:off x="4000800" y="5178583"/>
            <a:ext cx="1992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b="1"/>
              <a:t>Veřejný kontakt</a:t>
            </a:r>
          </a:p>
          <a:p>
            <a:pPr algn="ctr"/>
            <a:r>
              <a:rPr lang="cs-CZ" sz="1200" b="1"/>
              <a:t>(+IVR informace pro PDS)</a:t>
            </a:r>
          </a:p>
        </p:txBody>
      </p:sp>
      <p:sp>
        <p:nvSpPr>
          <p:cNvPr id="66" name="Zástupný obsah 2">
            <a:extLst>
              <a:ext uri="{FF2B5EF4-FFF2-40B4-BE49-F238E27FC236}">
                <a16:creationId xmlns:a16="http://schemas.microsoft.com/office/drawing/2014/main" id="{3F11D130-5960-EE2B-7927-76DD679A54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93514" y="1268153"/>
            <a:ext cx="5406981" cy="5226309"/>
          </a:xfrm>
        </p:spPr>
        <p:txBody>
          <a:bodyPr>
            <a:no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s-CZ" sz="1400">
                <a:solidFill>
                  <a:srgbClr val="05282A"/>
                </a:solidFill>
                <a:latin typeface="Arial"/>
                <a:cs typeface="Arial"/>
              </a:rPr>
              <a:t>Obsluha EDC (call centrum) slouží k poskytování podpory a služeb zákazníkům, kteří využívají služeb datového centra:</a:t>
            </a:r>
          </a:p>
          <a:p>
            <a:pPr marL="971550" lvl="1" indent="-285750">
              <a:spcBef>
                <a:spcPts val="600"/>
              </a:spcBef>
            </a:pPr>
            <a:r>
              <a:rPr lang="cs-CZ" sz="1400">
                <a:solidFill>
                  <a:srgbClr val="05282A"/>
                </a:solidFill>
                <a:latin typeface="Arial"/>
                <a:cs typeface="Arial"/>
              </a:rPr>
              <a:t>Zákazníci/Výrobci/Energetická společenství</a:t>
            </a:r>
          </a:p>
          <a:p>
            <a:pPr marL="971550" lvl="1" indent="-285750">
              <a:spcBef>
                <a:spcPts val="600"/>
              </a:spcBef>
            </a:pPr>
            <a:r>
              <a:rPr lang="cs-CZ" sz="1400">
                <a:solidFill>
                  <a:srgbClr val="05282A"/>
                </a:solidFill>
                <a:latin typeface="Arial"/>
                <a:cs typeface="Arial"/>
              </a:rPr>
              <a:t>Obchodníci</a:t>
            </a:r>
          </a:p>
          <a:p>
            <a:pPr marL="971550" lvl="1" indent="-285750">
              <a:spcBef>
                <a:spcPts val="600"/>
              </a:spcBef>
            </a:pPr>
            <a:r>
              <a:rPr lang="cs-CZ" sz="1400">
                <a:solidFill>
                  <a:srgbClr val="05282A"/>
                </a:solidFill>
                <a:latin typeface="Arial"/>
                <a:cs typeface="Arial"/>
              </a:rPr>
              <a:t>PDS (pouze v rozsahu standardního přístupu)</a:t>
            </a:r>
          </a:p>
          <a:p>
            <a:pPr algn="ctr">
              <a:spcBef>
                <a:spcPts val="600"/>
              </a:spcBef>
            </a:pPr>
            <a:r>
              <a:rPr lang="cs-CZ" sz="1400" b="1">
                <a:solidFill>
                  <a:srgbClr val="05282A"/>
                </a:solidFill>
                <a:latin typeface="Arial"/>
                <a:cs typeface="Arial"/>
              </a:rPr>
              <a:t>Call centrum EDC je pro tyto uživatele první úrovní uživatelské podpory při využívání portálu EDC.</a:t>
            </a:r>
          </a:p>
          <a:p>
            <a:pPr marL="285750" indent="-285750">
              <a:spcBef>
                <a:spcPts val="600"/>
              </a:spcBef>
            </a:pPr>
            <a:endParaRPr lang="cs-CZ" sz="1400">
              <a:solidFill>
                <a:srgbClr val="05282A"/>
              </a:solidFill>
              <a:latin typeface="Arial"/>
              <a:cs typeface="Arial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s-CZ" sz="1400">
                <a:solidFill>
                  <a:srgbClr val="05282A"/>
                </a:solidFill>
                <a:latin typeface="Arial"/>
                <a:cs typeface="Arial"/>
              </a:rPr>
              <a:t>Poskytované služby callcentra dále zahrnují:</a:t>
            </a:r>
          </a:p>
          <a:p>
            <a:pPr marL="971550" lvl="1" indent="-285750">
              <a:spcBef>
                <a:spcPts val="600"/>
              </a:spcBef>
            </a:pPr>
            <a:r>
              <a:rPr lang="cs-CZ" sz="1400">
                <a:solidFill>
                  <a:srgbClr val="05282A"/>
                </a:solidFill>
                <a:latin typeface="Arial"/>
                <a:cs typeface="Arial"/>
              </a:rPr>
              <a:t>Poskytování informací</a:t>
            </a:r>
          </a:p>
          <a:p>
            <a:pPr marL="971550" lvl="1" indent="-285750">
              <a:spcBef>
                <a:spcPts val="600"/>
              </a:spcBef>
            </a:pPr>
            <a:r>
              <a:rPr lang="cs-CZ" sz="1400">
                <a:solidFill>
                  <a:srgbClr val="05282A"/>
                </a:solidFill>
                <a:latin typeface="Arial"/>
                <a:cs typeface="Arial"/>
              </a:rPr>
              <a:t>Vyřizování požadavků</a:t>
            </a:r>
          </a:p>
          <a:p>
            <a:pPr marL="971550" lvl="1" indent="-285750">
              <a:spcBef>
                <a:spcPts val="600"/>
              </a:spcBef>
            </a:pPr>
            <a:r>
              <a:rPr lang="cs-CZ" sz="1400">
                <a:solidFill>
                  <a:srgbClr val="05282A"/>
                </a:solidFill>
                <a:latin typeface="Arial"/>
                <a:cs typeface="Arial"/>
              </a:rPr>
              <a:t>Řešení reklamací</a:t>
            </a:r>
          </a:p>
          <a:p>
            <a:pPr marL="971550" lvl="1" indent="-285750">
              <a:spcBef>
                <a:spcPts val="600"/>
              </a:spcBef>
            </a:pPr>
            <a:r>
              <a:rPr lang="cs-CZ" sz="1400">
                <a:solidFill>
                  <a:srgbClr val="05282A"/>
                </a:solidFill>
                <a:latin typeface="Arial"/>
                <a:cs typeface="Arial"/>
              </a:rPr>
              <a:t>Obsluha a podpora procesů</a:t>
            </a:r>
          </a:p>
          <a:p>
            <a:pPr marL="971550" lvl="1" indent="-285750">
              <a:spcBef>
                <a:spcPts val="600"/>
              </a:spcBef>
            </a:pPr>
            <a:endParaRPr lang="cs-CZ" sz="1400">
              <a:solidFill>
                <a:srgbClr val="05282A"/>
              </a:solidFill>
              <a:latin typeface="Arial"/>
              <a:cs typeface="Arial"/>
            </a:endParaRPr>
          </a:p>
          <a:p>
            <a:pPr marL="971550" lvl="1" indent="-285750">
              <a:spcBef>
                <a:spcPts val="600"/>
              </a:spcBef>
            </a:pPr>
            <a:endParaRPr lang="cs-CZ" sz="1400">
              <a:solidFill>
                <a:srgbClr val="05282A"/>
              </a:solidFill>
              <a:latin typeface="Arial"/>
              <a:cs typeface="Arial"/>
            </a:endParaRPr>
          </a:p>
          <a:p>
            <a:pPr marL="0" lvl="1" indent="0" algn="ctr">
              <a:lnSpc>
                <a:spcPct val="100000"/>
              </a:lnSpc>
              <a:spcBef>
                <a:spcPts val="600"/>
              </a:spcBef>
              <a:buNone/>
            </a:pPr>
            <a:endParaRPr lang="cs-CZ" sz="1400" b="1">
              <a:solidFill>
                <a:srgbClr val="05282A"/>
              </a:solidFill>
              <a:latin typeface="Arial"/>
              <a:cs typeface="Arial"/>
            </a:endParaRPr>
          </a:p>
          <a:p>
            <a:pPr marL="0" lvl="1" indent="0" algn="ctr">
              <a:lnSpc>
                <a:spcPct val="100000"/>
              </a:lnSpc>
              <a:spcBef>
                <a:spcPts val="600"/>
              </a:spcBef>
              <a:buNone/>
            </a:pPr>
            <a:r>
              <a:rPr lang="cs-CZ" sz="1400" b="1">
                <a:solidFill>
                  <a:srgbClr val="05282A"/>
                </a:solidFill>
                <a:latin typeface="Arial"/>
                <a:cs typeface="Arial"/>
              </a:rPr>
              <a:t>Call-centrum EDC neposkytuje energetické poradenství, informace o nabídkách dodavatelů, energetických produktech, poradenství při plánování a výstavbě FVE apod.</a:t>
            </a:r>
          </a:p>
        </p:txBody>
      </p:sp>
    </p:spTree>
    <p:extLst>
      <p:ext uri="{BB962C8B-B14F-4D97-AF65-F5344CB8AC3E}">
        <p14:creationId xmlns:p14="http://schemas.microsoft.com/office/powerpoint/2010/main" val="1793119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8F9C897-D64E-69F0-AFB0-19E0CA678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>
                <a:solidFill>
                  <a:srgbClr val="05282A"/>
                </a:solidFill>
              </a:rPr>
              <a:t>Kontakty na obsluhu EDC 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96B5BC-F9B5-0FB3-75B0-1233BC83E9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6472" y="1831975"/>
            <a:ext cx="10871272" cy="3684588"/>
          </a:xfrm>
        </p:spPr>
        <p:txBody>
          <a:bodyPr>
            <a:normAutofit fontScale="70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800">
                <a:solidFill>
                  <a:srgbClr val="05282A"/>
                </a:solidFill>
              </a:rPr>
              <a:t>WEB:</a:t>
            </a:r>
            <a:r>
              <a:rPr lang="cs-CZ" sz="2800">
                <a:solidFill>
                  <a:srgbClr val="05282A"/>
                </a:solidFill>
                <a:latin typeface="Arial" panose="020B0604020202020204" pitchFamily="34" charset="0"/>
              </a:rPr>
              <a:t>			</a:t>
            </a:r>
            <a:r>
              <a:rPr lang="cs-CZ" sz="2800" b="1">
                <a:solidFill>
                  <a:srgbClr val="05282A"/>
                </a:solidFill>
                <a:latin typeface="Arial" panose="020B0604020202020204" pitchFamily="34" charset="0"/>
              </a:rPr>
              <a:t>www.edc-cr.cz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800">
                <a:solidFill>
                  <a:srgbClr val="05282A"/>
                </a:solidFill>
                <a:latin typeface="Arial" panose="020B0604020202020204" pitchFamily="34" charset="0"/>
              </a:rPr>
              <a:t>Zákaznická linka: 		</a:t>
            </a:r>
            <a:r>
              <a:rPr lang="cs-CZ" sz="2800" b="1">
                <a:solidFill>
                  <a:srgbClr val="05282A"/>
                </a:solidFill>
                <a:latin typeface="Arial" panose="020B0604020202020204" pitchFamily="34" charset="0"/>
              </a:rPr>
              <a:t>800 720 204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800">
                <a:solidFill>
                  <a:srgbClr val="05282A"/>
                </a:solidFill>
                <a:latin typeface="Arial" panose="020B0604020202020204" pitchFamily="34" charset="0"/>
              </a:rPr>
              <a:t>Telefon ze zahraničí: 		</a:t>
            </a:r>
            <a:r>
              <a:rPr lang="cs-CZ" sz="2800" b="1">
                <a:solidFill>
                  <a:srgbClr val="05282A"/>
                </a:solidFill>
                <a:latin typeface="Arial" panose="020B0604020202020204" pitchFamily="34" charset="0"/>
              </a:rPr>
              <a:t>519 799 300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800">
                <a:solidFill>
                  <a:srgbClr val="05282A"/>
                </a:solidFill>
                <a:latin typeface="Arial" panose="020B0604020202020204" pitchFamily="34" charset="0"/>
              </a:rPr>
              <a:t>Provozní doba:		</a:t>
            </a:r>
            <a:r>
              <a:rPr lang="cs-CZ" sz="2800" b="1">
                <a:solidFill>
                  <a:srgbClr val="05282A"/>
                </a:solidFill>
                <a:latin typeface="Arial" panose="020B0604020202020204" pitchFamily="34" charset="0"/>
              </a:rPr>
              <a:t>8:00 – 16:00 	PO - PÁ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800">
                <a:solidFill>
                  <a:srgbClr val="05282A"/>
                </a:solidFill>
                <a:latin typeface="Arial" panose="020B0604020202020204" pitchFamily="34" charset="0"/>
              </a:rPr>
              <a:t>E-mail: 			</a:t>
            </a:r>
            <a:r>
              <a:rPr lang="cs-CZ" sz="2800" b="1">
                <a:solidFill>
                  <a:srgbClr val="05282A"/>
                </a:solidFill>
                <a:latin typeface="Arial" panose="020B0604020202020204" pitchFamily="34" charset="0"/>
              </a:rPr>
              <a:t>info@edc-cr.cz </a:t>
            </a:r>
          </a:p>
          <a:p>
            <a:endParaRPr lang="cs-CZ" sz="2800" b="1">
              <a:solidFill>
                <a:srgbClr val="05282A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800">
                <a:solidFill>
                  <a:srgbClr val="05282A"/>
                </a:solidFill>
              </a:rPr>
              <a:t>PDS, OTE 			</a:t>
            </a:r>
            <a:r>
              <a:rPr lang="cs-CZ" sz="2800" b="1">
                <a:solidFill>
                  <a:srgbClr val="05282A"/>
                </a:solidFill>
              </a:rPr>
              <a:t>Helpdesk EDC (kontakt neveřejný, viz portál v roli PDS)</a:t>
            </a:r>
          </a:p>
          <a:p>
            <a:endParaRPr lang="cs-CZ" sz="2800" b="1">
              <a:solidFill>
                <a:srgbClr val="05282A"/>
              </a:solidFill>
            </a:endParaRPr>
          </a:p>
          <a:p>
            <a:r>
              <a:rPr lang="cs-CZ" sz="2800">
                <a:solidFill>
                  <a:srgbClr val="05282A"/>
                </a:solidFill>
                <a:latin typeface="Arial" panose="020B0604020202020204" pitchFamily="34" charset="0"/>
              </a:rPr>
              <a:t>Kontaktní místo/osobní poradenství neposkytujeme. Vše spolu vyřídíme elektronicky.</a:t>
            </a:r>
          </a:p>
          <a:p>
            <a:endParaRPr lang="cs-CZ" sz="2800">
              <a:solidFill>
                <a:srgbClr val="05282A"/>
              </a:solidFill>
            </a:endParaRPr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1306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C6BEA4-1793-96D7-9858-95E0559D9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472" y="557213"/>
            <a:ext cx="10599055" cy="860108"/>
          </a:xfrm>
        </p:spPr>
        <p:txBody>
          <a:bodyPr/>
          <a:lstStyle/>
          <a:p>
            <a:r>
              <a:rPr lang="cs-CZ" b="1"/>
              <a:t>Dokumentace a formuláře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427E72D-3945-FB2D-A260-7F5D4A92F0D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/>
          </a:p>
          <a:p>
            <a:endParaRPr lang="cs-CZ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9D65F154-5959-F28A-D61B-D251E0CC5AB7}"/>
              </a:ext>
            </a:extLst>
          </p:cNvPr>
          <p:cNvSpPr txBox="1"/>
          <p:nvPr/>
        </p:nvSpPr>
        <p:spPr>
          <a:xfrm>
            <a:off x="796472" y="1417321"/>
            <a:ext cx="10077474" cy="515525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cs-CZ" sz="1400" dirty="0">
                <a:solidFill>
                  <a:srgbClr val="0528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Dokumentace: 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400" b="1" dirty="0">
                <a:solidFill>
                  <a:srgbClr val="0528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Uživatelský manuál k portálu IS EDC</a:t>
            </a:r>
            <a:b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400" dirty="0">
                <a:solidFill>
                  <a:srgbClr val="0528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 </a:t>
            </a:r>
            <a:r>
              <a:rPr lang="cs-CZ" sz="1400" dirty="0">
                <a:hlinkClick r:id="rId2"/>
              </a:rPr>
              <a:t>Manual-pro-externi-uzivatele-Portalu-EDC-II-1.pdf (edc-cr.cz)</a:t>
            </a:r>
            <a:endParaRPr lang="cs-CZ" sz="1400" dirty="0">
              <a:solidFill>
                <a:srgbClr val="05282A"/>
              </a:solidFill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400" b="1" dirty="0" err="1">
                <a:solidFill>
                  <a:srgbClr val="0528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Videomanuály</a:t>
            </a:r>
            <a:b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400" dirty="0">
                <a:solidFill>
                  <a:srgbClr val="0528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 </a:t>
            </a:r>
            <a:r>
              <a:rPr lang="cs-CZ" sz="1400" dirty="0">
                <a:hlinkClick r:id="rId3"/>
              </a:rPr>
              <a:t>Elektroenergetické datové centrum, a. s. (edc-cr.cz)</a:t>
            </a:r>
            <a:endParaRPr lang="cs-CZ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cs-CZ" sz="1400" dirty="0">
              <a:solidFill>
                <a:srgbClr val="0528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1400" dirty="0">
                <a:solidFill>
                  <a:srgbClr val="0528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Formuláře EDC jsou </a:t>
            </a:r>
            <a:r>
              <a:rPr lang="cs-CZ" sz="1400" b="1" dirty="0">
                <a:solidFill>
                  <a:srgbClr val="0528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pouze webové </a:t>
            </a:r>
            <a:r>
              <a:rPr lang="cs-CZ" sz="1400" dirty="0">
                <a:solidFill>
                  <a:srgbClr val="0528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portále IS EDC (např. uzavření Smlouvy o přístupu, podání reklamace).</a:t>
            </a:r>
          </a:p>
          <a:p>
            <a:pPr>
              <a:lnSpc>
                <a:spcPct val="150000"/>
              </a:lnSpc>
            </a:pPr>
            <a:endParaRPr lang="cs-CZ" sz="1400" dirty="0">
              <a:solidFill>
                <a:srgbClr val="0528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1400" dirty="0">
                <a:solidFill>
                  <a:srgbClr val="0528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některým procesům bude nutné doložit následující dokumenty: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400" b="1" dirty="0">
                <a:solidFill>
                  <a:srgbClr val="0528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Plná moc</a:t>
            </a:r>
            <a:r>
              <a:rPr lang="cs-CZ" sz="1400" dirty="0">
                <a:solidFill>
                  <a:srgbClr val="0528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400" b="1" dirty="0">
                <a:solidFill>
                  <a:srgbClr val="0528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Čestné prohlášení</a:t>
            </a:r>
            <a:r>
              <a:rPr lang="cs-CZ" sz="1400" dirty="0">
                <a:solidFill>
                  <a:srgbClr val="0528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400" b="1" dirty="0">
                <a:solidFill>
                  <a:srgbClr val="0528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Změna správce skupiny sdílení </a:t>
            </a:r>
            <a:r>
              <a:rPr lang="cs-CZ" sz="1400" dirty="0">
                <a:solidFill>
                  <a:srgbClr val="0528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cs-CZ" sz="1400" b="1" dirty="0">
              <a:solidFill>
                <a:srgbClr val="0528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cs-CZ" sz="1400" dirty="0">
              <a:solidFill>
                <a:srgbClr val="0528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1400" dirty="0">
                <a:solidFill>
                  <a:srgbClr val="0528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Preferujeme používání oficiálních dokumentů EDC, akceptujeme ale i jiné, pokud budou svým obsahem odpovídat. Podpis na uvedených dokumentech nemusí být úředně ověřený. </a:t>
            </a:r>
          </a:p>
          <a:p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976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5249EB-7144-024F-2325-E54EB9CE6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/>
              <a:t>FAQ</a:t>
            </a:r>
            <a:br>
              <a:rPr lang="cs-CZ"/>
            </a:br>
            <a:r>
              <a:rPr lang="pl-PL"/>
              <a:t>Činnosti Obchodníka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0336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071B3088-782C-A71B-B2A6-9623FAE90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Činnosti obchodníka v portálu IS EDC</a:t>
            </a:r>
          </a:p>
        </p:txBody>
      </p:sp>
      <p:sp>
        <p:nvSpPr>
          <p:cNvPr id="2" name="TextovéPole 46">
            <a:extLst>
              <a:ext uri="{FF2B5EF4-FFF2-40B4-BE49-F238E27FC236}">
                <a16:creationId xmlns:a16="http://schemas.microsoft.com/office/drawing/2014/main" id="{5859440A-A98A-257F-36A0-D0921D3A59F0}"/>
              </a:ext>
            </a:extLst>
          </p:cNvPr>
          <p:cNvSpPr txBox="1"/>
          <p:nvPr/>
        </p:nvSpPr>
        <p:spPr>
          <a:xfrm>
            <a:off x="5418502" y="2603500"/>
            <a:ext cx="135499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nl-NL" sz="1600" b="1">
                <a:solidFill>
                  <a:schemeClr val="tx1"/>
                </a:solidFill>
                <a:latin typeface="+mn-lt"/>
                <a:ea typeface="MS PGothic" pitchFamily="34" charset="-128"/>
                <a:sym typeface="Source Sans Pro Bold" charset="0"/>
              </a:rPr>
              <a:t>Obchodník</a:t>
            </a:r>
            <a:endParaRPr lang="en-US" altLang="nl-NL" sz="1600" b="1">
              <a:solidFill>
                <a:schemeClr val="tx1"/>
              </a:solidFill>
              <a:latin typeface="+mn-lt"/>
              <a:ea typeface="MS PGothic" pitchFamily="34" charset="-128"/>
              <a:sym typeface="Source Sans Pro Bold" charset="0"/>
            </a:endParaRPr>
          </a:p>
        </p:txBody>
      </p:sp>
      <p:pic>
        <p:nvPicPr>
          <p:cNvPr id="3" name="Grafický objekt 48" descr="Kancelářský pracovník samčího pohlaví se souvislou výplní">
            <a:extLst>
              <a:ext uri="{FF2B5EF4-FFF2-40B4-BE49-F238E27FC236}">
                <a16:creationId xmlns:a16="http://schemas.microsoft.com/office/drawing/2014/main" id="{D5206F4E-2094-83EF-B421-B6A469ED91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38800" y="1689100"/>
            <a:ext cx="914400" cy="91440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E8DA38E-1CEB-C746-77BE-258B6CDBEE62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 bwMode="gray">
          <a:xfrm>
            <a:off x="1063777" y="3517899"/>
            <a:ext cx="4706087" cy="2976563"/>
          </a:xfrm>
          <a:prstGeom prst="rect">
            <a:avLst/>
          </a:prstGeom>
          <a:solidFill>
            <a:srgbClr val="EAFAF3"/>
          </a:solidFill>
          <a:ln w="9525" cap="rnd" cmpd="sng" algn="ctr">
            <a:solidFill>
              <a:schemeClr val="accent6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503978" tIns="71997" rIns="71997" bIns="71997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81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defRPr/>
            </a:pPr>
            <a:r>
              <a:rPr lang="cs-CZ" sz="1400" b="1" dirty="0">
                <a:solidFill>
                  <a:srgbClr val="052729"/>
                </a:solidFill>
                <a:latin typeface="Arial"/>
              </a:rPr>
              <a:t>Výkon činnosti dle role:</a:t>
            </a:r>
            <a:endParaRPr kumimoji="0" lang="cs-CZ" sz="14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 indent="0">
              <a:buClrTx/>
              <a:buNone/>
              <a:defRPr/>
            </a:pPr>
            <a:endParaRPr kumimoji="0" lang="cs-CZ" sz="14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 indent="0">
              <a:buClrTx/>
              <a:buNone/>
              <a:defRPr/>
            </a:pP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Standardní role</a:t>
            </a:r>
            <a:endParaRPr kumimoji="0" lang="pt-BR" sz="14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5575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Registrace </a:t>
            </a:r>
            <a:r>
              <a:rPr lang="cs-CZ" sz="1100" dirty="0" err="1">
                <a:solidFill>
                  <a:srgbClr val="052729"/>
                </a:solidFill>
                <a:latin typeface="Arial"/>
              </a:rPr>
              <a:t>EANd</a:t>
            </a:r>
            <a:r>
              <a:rPr lang="cs-CZ" sz="1100" dirty="0">
                <a:solidFill>
                  <a:srgbClr val="052729"/>
                </a:solidFill>
                <a:latin typeface="Arial"/>
              </a:rPr>
              <a:t> (vlastních)</a:t>
            </a:r>
          </a:p>
          <a:p>
            <a:pPr marL="55575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Výkon činnosti správce SSE (dodavatel zvolen správcem)</a:t>
            </a:r>
          </a:p>
          <a:p>
            <a:pPr marL="55575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Přístup k datům (jako výrobce či správce)</a:t>
            </a:r>
          </a:p>
          <a:p>
            <a:pPr lvl="1" indent="0">
              <a:buClrTx/>
              <a:buNone/>
              <a:defRPr/>
            </a:pPr>
            <a:r>
              <a:rPr lang="cs-CZ" sz="1400" b="1" dirty="0">
                <a:solidFill>
                  <a:srgbClr val="052729"/>
                </a:solidFill>
                <a:latin typeface="Arial"/>
              </a:rPr>
              <a:t>Role dodavatel</a:t>
            </a:r>
          </a:p>
          <a:p>
            <a:pPr marL="55575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Delegace</a:t>
            </a:r>
          </a:p>
          <a:p>
            <a:pPr marL="55575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Přístup k datům (na základě služby PD u OTE)</a:t>
            </a:r>
          </a:p>
          <a:p>
            <a:pPr lvl="1" indent="0">
              <a:buClrTx/>
              <a:buNone/>
              <a:defRPr/>
            </a:pP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Role subjekt zúčtování</a:t>
            </a:r>
            <a:endParaRPr kumimoji="0" lang="pt-BR" sz="14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5575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Přístup k datům (na základě </a:t>
            </a:r>
            <a:r>
              <a:rPr lang="cs-CZ" sz="1100">
                <a:solidFill>
                  <a:srgbClr val="052729"/>
                </a:solidFill>
                <a:latin typeface="Arial"/>
              </a:rPr>
              <a:t>služby SZ u </a:t>
            </a:r>
            <a:r>
              <a:rPr lang="cs-CZ" sz="1100" dirty="0">
                <a:solidFill>
                  <a:srgbClr val="052729"/>
                </a:solidFill>
                <a:latin typeface="Arial"/>
              </a:rPr>
              <a:t>OTE)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1CC48C7-1ADA-695F-DE4C-487B163193EA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 bwMode="gray">
          <a:xfrm>
            <a:off x="6440424" y="3518830"/>
            <a:ext cx="4706087" cy="2975631"/>
          </a:xfrm>
          <a:prstGeom prst="rect">
            <a:avLst/>
          </a:prstGeom>
          <a:solidFill>
            <a:srgbClr val="EAFAF3"/>
          </a:solidFill>
          <a:ln w="9525" cap="rnd" cmpd="sng" algn="ctr">
            <a:solidFill>
              <a:schemeClr val="accent6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503978" tIns="71997" rIns="71997" bIns="71997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81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080000" indent="-2700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Činnosti v rozsahu standardní role jménem zákazníka (3 varianty):</a:t>
            </a:r>
          </a:p>
          <a:p>
            <a:pPr lvl="1" indent="0">
              <a:buClrTx/>
              <a:buNone/>
              <a:defRPr/>
            </a:pPr>
            <a:endParaRPr kumimoji="0" lang="cs-CZ" sz="1400" b="1" i="0" u="none" strike="noStrike" kern="1200" cap="none" spc="0" normalizeH="0" baseline="0" noProof="0" dirty="0">
              <a:ln>
                <a:noFill/>
              </a:ln>
              <a:solidFill>
                <a:srgbClr val="0527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 indent="0">
              <a:buClrTx/>
              <a:buNone/>
              <a:defRPr/>
            </a:pP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Uzavření Smlouvy o přístupu do IS EDC v zastoupení</a:t>
            </a:r>
          </a:p>
          <a:p>
            <a:pPr marL="55575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Smlouvu o přístupu do IS EDC uzavírá za zákazníka zmocněnec (obchodník) na základě plné moci.</a:t>
            </a:r>
          </a:p>
          <a:p>
            <a:pPr lvl="1" indent="0">
              <a:buClrTx/>
              <a:buNone/>
              <a:defRPr/>
            </a:pP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527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Uživatel pod účtem zákazníka</a:t>
            </a:r>
          </a:p>
          <a:p>
            <a:pPr marL="55575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Smlouvu o přístupu do IS EDC uzavírá zákazník a v IS EDC uděluje přístup třetí osobě.</a:t>
            </a:r>
          </a:p>
          <a:p>
            <a:pPr lvl="1" indent="0">
              <a:buClrTx/>
              <a:buNone/>
              <a:defRPr/>
            </a:pPr>
            <a:r>
              <a:rPr lang="cs-CZ" sz="1400" b="1" dirty="0">
                <a:solidFill>
                  <a:srgbClr val="052729"/>
                </a:solidFill>
                <a:latin typeface="Arial"/>
              </a:rPr>
              <a:t>Delegace</a:t>
            </a:r>
          </a:p>
          <a:p>
            <a:pPr marL="555750" lvl="1" indent="-285750">
              <a:spcBef>
                <a:spcPts val="300"/>
              </a:spcBef>
              <a:defRPr/>
            </a:pPr>
            <a:r>
              <a:rPr lang="cs-CZ" sz="1100" dirty="0">
                <a:solidFill>
                  <a:srgbClr val="052729"/>
                </a:solidFill>
                <a:latin typeface="Arial"/>
              </a:rPr>
              <a:t>Obchodník s přístupem do IS EDC jednostranně zavádí seznam zákazníků, za které je oprávněn v IS EDC jednat.</a:t>
            </a:r>
          </a:p>
          <a:p>
            <a:pPr lvl="1" indent="0">
              <a:buClrTx/>
              <a:buNone/>
              <a:defRPr/>
            </a:pPr>
            <a:endParaRPr lang="cs-CZ" sz="1400" b="1" dirty="0">
              <a:solidFill>
                <a:srgbClr val="052729"/>
              </a:solidFill>
              <a:latin typeface="Arial"/>
            </a:endParaRPr>
          </a:p>
        </p:txBody>
      </p: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D3E1DE89-E9E1-4936-2E50-E61BF8CE9298}"/>
              </a:ext>
            </a:extLst>
          </p:cNvPr>
          <p:cNvCxnSpPr>
            <a:cxnSpLocks/>
            <a:endCxn id="4" idx="0"/>
          </p:cNvCxnSpPr>
          <p:nvPr/>
        </p:nvCxnSpPr>
        <p:spPr>
          <a:xfrm rot="10800000" flipV="1">
            <a:off x="3416822" y="2168261"/>
            <a:ext cx="2221983" cy="1349638"/>
          </a:xfrm>
          <a:prstGeom prst="bentConnector2">
            <a:avLst/>
          </a:prstGeom>
          <a:noFill/>
          <a:ln w="19050">
            <a:solidFill>
              <a:srgbClr val="052729"/>
            </a:solidFill>
            <a:prstDash val="solid"/>
            <a:miter lim="800000"/>
            <a:headEnd type="none" w="lg" len="lg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8647C168-4B67-881D-5EA0-376C44BEED5E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6553200" y="2168262"/>
            <a:ext cx="2240268" cy="1350568"/>
          </a:xfrm>
          <a:prstGeom prst="bentConnector2">
            <a:avLst/>
          </a:prstGeom>
          <a:noFill/>
          <a:ln w="19050">
            <a:solidFill>
              <a:srgbClr val="052729"/>
            </a:solidFill>
            <a:prstDash val="solid"/>
            <a:miter lim="800000"/>
            <a:headEnd type="none" w="lg" len="lg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B091927-4361-B61C-646E-0D512376D4CF}"/>
              </a:ext>
            </a:extLst>
          </p:cNvPr>
          <p:cNvSpPr txBox="1"/>
          <p:nvPr/>
        </p:nvSpPr>
        <p:spPr>
          <a:xfrm>
            <a:off x="3705019" y="1869301"/>
            <a:ext cx="164558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nl-NL" sz="1200" b="1">
                <a:solidFill>
                  <a:schemeClr val="tx1"/>
                </a:solidFill>
                <a:latin typeface="+mn-lt"/>
                <a:ea typeface="MS PGothic" pitchFamily="34" charset="-128"/>
                <a:sym typeface="Source Sans Pro Bold" charset="0"/>
              </a:rPr>
              <a:t>Jedná sám za sebe</a:t>
            </a:r>
            <a:endParaRPr lang="en-US" altLang="nl-NL" sz="1200" b="1">
              <a:solidFill>
                <a:schemeClr val="tx1"/>
              </a:solidFill>
              <a:latin typeface="+mn-lt"/>
              <a:ea typeface="MS PGothic" pitchFamily="34" charset="-128"/>
              <a:sym typeface="Source Sans Pro Bold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AACB9C3-1020-40AF-3B9A-3594DDCDFD03}"/>
              </a:ext>
            </a:extLst>
          </p:cNvPr>
          <p:cNvSpPr txBox="1"/>
          <p:nvPr/>
        </p:nvSpPr>
        <p:spPr>
          <a:xfrm>
            <a:off x="6841398" y="1885986"/>
            <a:ext cx="164558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/>
            <a:r>
              <a:rPr lang="cs-CZ" altLang="nl-NL" sz="1200" b="1">
                <a:solidFill>
                  <a:schemeClr val="tx1"/>
                </a:solidFill>
                <a:latin typeface="+mn-lt"/>
                <a:ea typeface="MS PGothic" pitchFamily="34" charset="-128"/>
                <a:sym typeface="Source Sans Pro Bold" charset="0"/>
              </a:rPr>
              <a:t>Jedná za zákazníka</a:t>
            </a:r>
            <a:endParaRPr lang="en-US" altLang="nl-NL" sz="1200" b="1">
              <a:solidFill>
                <a:schemeClr val="tx1"/>
              </a:solidFill>
              <a:latin typeface="+mn-lt"/>
              <a:ea typeface="MS PGothic" pitchFamily="34" charset="-128"/>
              <a:sym typeface="Source Sans Pro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606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180C020-E3E5-75B0-11E1-C8793DDA7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3319" y="2741504"/>
            <a:ext cx="7116009" cy="1325563"/>
          </a:xfrm>
        </p:spPr>
        <p:txBody>
          <a:bodyPr>
            <a:normAutofit fontScale="90000"/>
          </a:bodyPr>
          <a:lstStyle/>
          <a:p>
            <a:r>
              <a:rPr lang="cs-CZ" dirty="0"/>
              <a:t>FAQ</a:t>
            </a:r>
            <a:br>
              <a:rPr lang="cs-CZ" dirty="0"/>
            </a:br>
            <a:r>
              <a:rPr lang="cs-CZ" dirty="0"/>
              <a:t>Obchodník jednající sám za sebe</a:t>
            </a:r>
          </a:p>
        </p:txBody>
      </p:sp>
    </p:spTree>
    <p:extLst>
      <p:ext uri="{BB962C8B-B14F-4D97-AF65-F5344CB8AC3E}">
        <p14:creationId xmlns:p14="http://schemas.microsoft.com/office/powerpoint/2010/main" val="8402998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heme/theme1.xml><?xml version="1.0" encoding="utf-8"?>
<a:theme xmlns:a="http://schemas.openxmlformats.org/drawingml/2006/main" name="Motiv - tmavý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iv - světlý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xtové slidy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Finální slidy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73C254E1B4534F96BB98533B049E70" ma:contentTypeVersion="14" ma:contentTypeDescription="Create a new document." ma:contentTypeScope="" ma:versionID="509b7cda8f99f0eb98c6eb5079f61348">
  <xsd:schema xmlns:xsd="http://www.w3.org/2001/XMLSchema" xmlns:xs="http://www.w3.org/2001/XMLSchema" xmlns:p="http://schemas.microsoft.com/office/2006/metadata/properties" xmlns:ns2="2295d6d8-4695-4829-b2c2-7c370325aac7" xmlns:ns3="bae9c2d5-99ff-4013-a2ef-c32e617476b0" targetNamespace="http://schemas.microsoft.com/office/2006/metadata/properties" ma:root="true" ma:fieldsID="fed711acbb0bc4c2b9cc0b6a6b8fb1e2" ns2:_="" ns3:_="">
    <xsd:import namespace="2295d6d8-4695-4829-b2c2-7c370325aac7"/>
    <xsd:import namespace="bae9c2d5-99ff-4013-a2ef-c32e617476b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95d6d8-4695-4829-b2c2-7c370325aa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ed2bc115-f314-4df2-a102-4eef0e49787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e9c2d5-99ff-4013-a2ef-c32e617476b0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93395a8e-9c3d-4584-9953-9ccdef4a4817}" ma:internalName="TaxCatchAll" ma:showField="CatchAllData" ma:web="bae9c2d5-99ff-4013-a2ef-c32e617476b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ae9c2d5-99ff-4013-a2ef-c32e617476b0" xsi:nil="true"/>
    <lcf76f155ced4ddcb4097134ff3c332f xmlns="2295d6d8-4695-4829-b2c2-7c370325aac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EDE9C86-6EC4-4890-91AB-A9BFDD5006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CA20EF1-AFC5-452D-AAAE-D91FE38AD307}">
  <ds:schemaRefs>
    <ds:schemaRef ds:uri="2295d6d8-4695-4829-b2c2-7c370325aac7"/>
    <ds:schemaRef ds:uri="bae9c2d5-99ff-4013-a2ef-c32e617476b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C7625DD-DE57-4E86-99A6-8D004EC7B6C9}">
  <ds:schemaRefs>
    <ds:schemaRef ds:uri="2295d6d8-4695-4829-b2c2-7c370325aac7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bae9c2d5-99ff-4013-a2ef-c32e617476b0"/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purl.org/dc/terms/"/>
  </ds:schemaRefs>
</ds:datastoreItem>
</file>

<file path=docMetadata/LabelInfo.xml><?xml version="1.0" encoding="utf-8"?>
<clbl:labelList xmlns:clbl="http://schemas.microsoft.com/office/2020/mipLabelMetadata">
  <clbl:label id="{42f063bf-ce3a-473c-8609-3866002c85b0}" enabled="1" method="Standard" siteId="{b914a242-e718-443b-a47c-6b4c649d8c0a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1632</Words>
  <Application>Microsoft Office PowerPoint</Application>
  <PresentationFormat>Širokoúhlá obrazovka</PresentationFormat>
  <Paragraphs>235</Paragraphs>
  <Slides>22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4</vt:i4>
      </vt:variant>
      <vt:variant>
        <vt:lpstr>Nadpisy snímků</vt:lpstr>
      </vt:variant>
      <vt:variant>
        <vt:i4>22</vt:i4>
      </vt:variant>
    </vt:vector>
  </HeadingPairs>
  <TitlesOfParts>
    <vt:vector size="28" baseType="lpstr">
      <vt:lpstr>Aptos</vt:lpstr>
      <vt:lpstr>Arial</vt:lpstr>
      <vt:lpstr>Motiv - tmavý</vt:lpstr>
      <vt:lpstr>Motiv - světlý</vt:lpstr>
      <vt:lpstr>Textové slidy</vt:lpstr>
      <vt:lpstr>Finální slidy</vt:lpstr>
      <vt:lpstr>Obsluha EDC</vt:lpstr>
      <vt:lpstr>Agenda</vt:lpstr>
      <vt:lpstr>Obsluha EDC</vt:lpstr>
      <vt:lpstr>Obsluha EDC</vt:lpstr>
      <vt:lpstr>Kontakty na obsluhu EDC </vt:lpstr>
      <vt:lpstr>Dokumentace a formuláře</vt:lpstr>
      <vt:lpstr>FAQ Činnosti Obchodníka</vt:lpstr>
      <vt:lpstr>Činnosti obchodníka v portálu IS EDC</vt:lpstr>
      <vt:lpstr>FAQ Obchodník jednající sám za sebe</vt:lpstr>
      <vt:lpstr>FAQ Obchodník jednající za sebe 1/3 Anonymizované údaje</vt:lpstr>
      <vt:lpstr>FAQ Obchodník jednající za sebe 2/3 Volba Typu delegace</vt:lpstr>
      <vt:lpstr>FAQ Obchodník jednající za sebe 3/3 Ukončení Delegace</vt:lpstr>
      <vt:lpstr>FAQ Obchodník jednající za sebe Ukončení Delegace - Notifikace</vt:lpstr>
      <vt:lpstr>FAQ Obchodník zastupující zákazníka</vt:lpstr>
      <vt:lpstr>FAQ Obchodník zastupující zákazníka 1/5 Změna alokačního klíče</vt:lpstr>
      <vt:lpstr>FAQ Obchodník zastupující zákazníka 2/5 Nastavení skupin sdílení</vt:lpstr>
      <vt:lpstr>FAQ Obchodník zastupující zákazníka 3/5 Neodpovídající naměřené údaje u PDS a EDC</vt:lpstr>
      <vt:lpstr>FAQ Obchodník zastupující zákazníka 3/5 Neodpovídající naměřené údaje u PDS a EDC - Příklad</vt:lpstr>
      <vt:lpstr>FAQ Obchodník zastupující zákazníka 4/5 Problémy ve Smlouvách o přístupu</vt:lpstr>
      <vt:lpstr>FAQ Obchodník zastupující zákazníka 5/5 Problém s registrací FOP po FO</vt:lpstr>
      <vt:lpstr>Dotazy, diskuze</vt:lpstr>
      <vt:lpstr> Děkujeme za pozornost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Krátký název prezentace</dc:title>
  <dc:creator>Kryštof Henzl</dc:creator>
  <cp:lastModifiedBy>Vycpálek Martin</cp:lastModifiedBy>
  <cp:revision>3</cp:revision>
  <dcterms:created xsi:type="dcterms:W3CDTF">2024-03-18T15:34:47Z</dcterms:created>
  <dcterms:modified xsi:type="dcterms:W3CDTF">2024-09-19T14:19:41Z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0x0101006273C254E1B4534F96BB98533B049E70</vt:lpwstr>
  </property>
  <property fmtid="{D5CDD505-2E9C-101B-9397-08002B2CF9AE}" pid="3" name="MediaServiceImageTags">
    <vt:lpwstr/>
  </property>
</Properties>
</file>