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  <p:sldMasterId id="2147483660" r:id="rId5"/>
    <p:sldMasterId id="2147483662" r:id="rId6"/>
    <p:sldMasterId id="2147483676" r:id="rId7"/>
  </p:sldMasterIdLst>
  <p:notesMasterIdLst>
    <p:notesMasterId r:id="rId16"/>
  </p:notesMasterIdLst>
  <p:sldIdLst>
    <p:sldId id="256" r:id="rId8"/>
    <p:sldId id="755" r:id="rId9"/>
    <p:sldId id="306" r:id="rId10"/>
    <p:sldId id="775" r:id="rId11"/>
    <p:sldId id="777" r:id="rId12"/>
    <p:sldId id="352" r:id="rId13"/>
    <p:sldId id="778" r:id="rId14"/>
    <p:sldId id="266" r:id="rId15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4F0DE"/>
    <a:srgbClr val="ECFCF5"/>
    <a:srgbClr val="27504C"/>
    <a:srgbClr val="94E3C2"/>
    <a:srgbClr val="EAFAF3"/>
    <a:srgbClr val="052729"/>
    <a:srgbClr val="0027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855EB42-E36E-094B-B588-D83CD0E56983}" v="6" dt="2024-09-12T03:54:32.97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Světlý styl 1 – zvýraznění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5AB1C69-6EDB-4FF4-983F-18BD219EF322}" styleName="Střední styl 2 – zvýraznění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Střední styl 2 – zvýraznění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Střední styl 4 – zvýraznění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0505E3EF-67EA-436B-97B2-0124C06EBD24}" styleName="Střední styl 4 – zvýraznění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D03447BB-5D67-496B-8E87-E561075AD55C}" styleName="Tmavý styl 1 – zvýraznění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46F890A9-2807-4EBB-B81D-B2AA78EC7F39}" styleName="Tmavý styl 2 – zvýraznění 5/zvýraznění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7AC3CCA-C797-4891-BE02-D94E43425B78}" styleName="Střední styl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6"/>
    <p:restoredTop sz="94672"/>
  </p:normalViewPr>
  <p:slideViewPr>
    <p:cSldViewPr snapToGrid="0">
      <p:cViewPr varScale="1">
        <p:scale>
          <a:sx n="112" d="100"/>
          <a:sy n="112" d="100"/>
        </p:scale>
        <p:origin x="664" y="3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10" Type="http://schemas.openxmlformats.org/officeDocument/2006/relationships/slide" Target="slides/slide3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2F86CC-C2D7-DF4B-AAFC-E2AA82D668D4}" type="datetimeFigureOut">
              <a:rPr lang="cs-CZ" smtClean="0"/>
              <a:t>12.09.2024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3F7D20-FBC0-A041-84F4-F94ECA2F6DC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867289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9DE245-D109-AEA7-E520-838F58AE8D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>
            <a:extLst>
              <a:ext uri="{FF2B5EF4-FFF2-40B4-BE49-F238E27FC236}">
                <a16:creationId xmlns:a16="http://schemas.microsoft.com/office/drawing/2014/main" id="{DC3777A8-D8C7-A64C-9D47-FCA1BA035FD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>
            <a:extLst>
              <a:ext uri="{FF2B5EF4-FFF2-40B4-BE49-F238E27FC236}">
                <a16:creationId xmlns:a16="http://schemas.microsoft.com/office/drawing/2014/main" id="{36EB16B3-86CF-AA34-F62F-01A6CD421BF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>
              <a:latin typeface="Calibri"/>
              <a:cs typeface="Calibri"/>
            </a:endParaRP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EE60C379-B4AD-F78C-E143-9B15C13B1A3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3F7D20-FBC0-A041-84F4-F94ECA2F6DCF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351924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A972E2-8CB9-1B1D-8E40-C478EDC278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>
            <a:extLst>
              <a:ext uri="{FF2B5EF4-FFF2-40B4-BE49-F238E27FC236}">
                <a16:creationId xmlns:a16="http://schemas.microsoft.com/office/drawing/2014/main" id="{4829A598-8284-AFF4-F8C8-AD0B2761963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>
            <a:extLst>
              <a:ext uri="{FF2B5EF4-FFF2-40B4-BE49-F238E27FC236}">
                <a16:creationId xmlns:a16="http://schemas.microsoft.com/office/drawing/2014/main" id="{AB1AFA08-3EE4-B23F-A213-2094AE12EFF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>
              <a:latin typeface="Calibri"/>
              <a:cs typeface="Calibri"/>
            </a:endParaRP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83D012A4-40E4-EBF2-A827-0A789611BAB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3F7D20-FBC0-A041-84F4-F94ECA2F6DCF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361722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prezenta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Přímá spojnice 8">
            <a:extLst>
              <a:ext uri="{FF2B5EF4-FFF2-40B4-BE49-F238E27FC236}">
                <a16:creationId xmlns:a16="http://schemas.microsoft.com/office/drawing/2014/main" id="{21345FCA-D827-EDFF-FCF3-B65310747737}"/>
              </a:ext>
            </a:extLst>
          </p:cNvPr>
          <p:cNvCxnSpPr>
            <a:cxnSpLocks/>
          </p:cNvCxnSpPr>
          <p:nvPr/>
        </p:nvCxnSpPr>
        <p:spPr>
          <a:xfrm>
            <a:off x="1303144" y="5915074"/>
            <a:ext cx="9604664" cy="0"/>
          </a:xfrm>
          <a:prstGeom prst="line">
            <a:avLst/>
          </a:prstGeom>
          <a:ln w="6350">
            <a:solidFill>
              <a:srgbClr val="94E3C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Nadpis 9">
            <a:extLst>
              <a:ext uri="{FF2B5EF4-FFF2-40B4-BE49-F238E27FC236}">
                <a16:creationId xmlns:a16="http://schemas.microsoft.com/office/drawing/2014/main" id="{96E7918C-3977-02DF-D881-DB869E5AD43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23319" y="2741504"/>
            <a:ext cx="6891981" cy="1325563"/>
          </a:xfrm>
        </p:spPr>
        <p:txBody>
          <a:bodyPr/>
          <a:lstStyle/>
          <a:p>
            <a:r>
              <a:rPr lang="cs-CZ"/>
              <a:t>Krátký název prezentace</a:t>
            </a:r>
          </a:p>
        </p:txBody>
      </p:sp>
      <p:sp>
        <p:nvSpPr>
          <p:cNvPr id="11" name="Zástupný symbol pro datum 3">
            <a:extLst>
              <a:ext uri="{FF2B5EF4-FFF2-40B4-BE49-F238E27FC236}">
                <a16:creationId xmlns:a16="http://schemas.microsoft.com/office/drawing/2014/main" id="{1FE2CDA1-5281-4DBC-7B48-5002CD2082D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13744" y="6010466"/>
            <a:ext cx="2832600" cy="6441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94E3C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/>
              <a:t>oddělení nebo skupina: </a:t>
            </a:r>
            <a:r>
              <a:rPr lang="cs-CZ" err="1"/>
              <a:t>Nat</a:t>
            </a:r>
            <a:r>
              <a:rPr lang="cs-CZ"/>
              <a:t> </a:t>
            </a:r>
            <a:r>
              <a:rPr lang="cs-CZ" err="1"/>
              <a:t>exerfer</a:t>
            </a:r>
            <a:r>
              <a:rPr lang="cs-CZ"/>
              <a:t> </a:t>
            </a:r>
            <a:r>
              <a:rPr lang="cs-CZ" err="1"/>
              <a:t>ibusant</a:t>
            </a:r>
            <a:r>
              <a:rPr lang="cs-CZ"/>
              <a:t> autor: Jméno Příjmení – pozice</a:t>
            </a:r>
          </a:p>
          <a:p>
            <a:r>
              <a:rPr lang="cs-CZ"/>
              <a:t>datum: 20. 3. 2024 </a:t>
            </a:r>
          </a:p>
        </p:txBody>
      </p:sp>
    </p:spTree>
    <p:extLst>
      <p:ext uri="{BB962C8B-B14F-4D97-AF65-F5344CB8AC3E}">
        <p14:creationId xmlns:p14="http://schemas.microsoft.com/office/powerpoint/2010/main" val="41689581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ální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Nadpis 9">
            <a:extLst>
              <a:ext uri="{FF2B5EF4-FFF2-40B4-BE49-F238E27FC236}">
                <a16:creationId xmlns:a16="http://schemas.microsoft.com/office/drawing/2014/main" id="{96E7918C-3977-02DF-D881-DB869E5AD43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44600" y="2792304"/>
            <a:ext cx="6883400" cy="1325563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1800"/>
            </a:lvl1pPr>
          </a:lstStyle>
          <a:p>
            <a:r>
              <a:rPr lang="cs-CZ">
                <a:solidFill>
                  <a:srgbClr val="94E3C2"/>
                </a:solidFill>
                <a:effectLst/>
                <a:latin typeface="Arial" panose="020B0604020202020204" pitchFamily="34" charset="0"/>
              </a:rPr>
              <a:t>Decentralizace, Digitalizace, Dekarbonizace.</a:t>
            </a:r>
          </a:p>
        </p:txBody>
      </p:sp>
      <p:sp>
        <p:nvSpPr>
          <p:cNvPr id="2" name="Zástupný symbol pro datum 3">
            <a:extLst>
              <a:ext uri="{FF2B5EF4-FFF2-40B4-BE49-F238E27FC236}">
                <a16:creationId xmlns:a16="http://schemas.microsoft.com/office/drawing/2014/main" id="{0230B034-2AFC-4974-D7AE-344C8D48AE1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13744" y="6010466"/>
            <a:ext cx="2832600" cy="6441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94E3C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 err="1">
                <a:solidFill>
                  <a:srgbClr val="94E3C2"/>
                </a:solidFill>
                <a:effectLst/>
                <a:latin typeface="Arial" panose="020B0604020202020204" pitchFamily="34" charset="0"/>
              </a:rPr>
              <a:t>Nequi</a:t>
            </a:r>
            <a:r>
              <a:rPr lang="cs-CZ">
                <a:solidFill>
                  <a:srgbClr val="94E3C2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94E3C2"/>
                </a:solidFill>
                <a:effectLst/>
                <a:latin typeface="Arial" panose="020B0604020202020204" pitchFamily="34" charset="0"/>
              </a:rPr>
              <a:t>solectem</a:t>
            </a:r>
            <a:r>
              <a:rPr lang="cs-CZ">
                <a:solidFill>
                  <a:srgbClr val="94E3C2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94E3C2"/>
                </a:solidFill>
                <a:effectLst/>
                <a:latin typeface="Arial" panose="020B0604020202020204" pitchFamily="34" charset="0"/>
              </a:rPr>
              <a:t>eicia</a:t>
            </a:r>
            <a:r>
              <a:rPr lang="cs-CZ">
                <a:solidFill>
                  <a:srgbClr val="94E3C2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94E3C2"/>
                </a:solidFill>
                <a:effectLst/>
                <a:latin typeface="Arial" panose="020B0604020202020204" pitchFamily="34" charset="0"/>
              </a:rPr>
              <a:t>neceaqui</a:t>
            </a:r>
            <a:r>
              <a:rPr lang="cs-CZ">
                <a:solidFill>
                  <a:srgbClr val="94E3C2"/>
                </a:solidFill>
                <a:effectLst/>
                <a:latin typeface="Arial" panose="020B0604020202020204" pitchFamily="34" charset="0"/>
              </a:rPr>
              <a:t> tem</a:t>
            </a:r>
          </a:p>
          <a:p>
            <a:r>
              <a:rPr lang="cs-CZ">
                <a:solidFill>
                  <a:srgbClr val="94E3C2"/>
                </a:solidFill>
                <a:effectLst/>
                <a:latin typeface="Arial" panose="020B0604020202020204" pitchFamily="34" charset="0"/>
              </a:rPr>
              <a:t>tel.: 789 456 123</a:t>
            </a:r>
          </a:p>
          <a:p>
            <a:r>
              <a:rPr lang="cs-CZ">
                <a:solidFill>
                  <a:srgbClr val="94E3C2"/>
                </a:solidFill>
                <a:effectLst/>
                <a:latin typeface="Arial" panose="020B0604020202020204" pitchFamily="34" charset="0"/>
              </a:rPr>
              <a:t>e-mail: </a:t>
            </a:r>
            <a:r>
              <a:rPr lang="cs-CZ" err="1">
                <a:solidFill>
                  <a:srgbClr val="94E3C2"/>
                </a:solidFill>
                <a:effectLst/>
                <a:latin typeface="Arial" panose="020B0604020202020204" pitchFamily="34" charset="0"/>
              </a:rPr>
              <a:t>jmeno.prijmeni@edc.cz</a:t>
            </a:r>
            <a:endParaRPr lang="cs-CZ">
              <a:solidFill>
                <a:srgbClr val="94E3C2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3" name="Přímá spojnice 2">
            <a:extLst>
              <a:ext uri="{FF2B5EF4-FFF2-40B4-BE49-F238E27FC236}">
                <a16:creationId xmlns:a16="http://schemas.microsoft.com/office/drawing/2014/main" id="{A8F1FC3B-1D30-BD66-487A-36A9DEC3F5AA}"/>
              </a:ext>
            </a:extLst>
          </p:cNvPr>
          <p:cNvCxnSpPr>
            <a:cxnSpLocks/>
          </p:cNvCxnSpPr>
          <p:nvPr userDrawn="1"/>
        </p:nvCxnSpPr>
        <p:spPr>
          <a:xfrm>
            <a:off x="1303144" y="5915074"/>
            <a:ext cx="9604664" cy="0"/>
          </a:xfrm>
          <a:prstGeom prst="line">
            <a:avLst/>
          </a:prstGeom>
          <a:ln w="6350">
            <a:solidFill>
              <a:srgbClr val="94E3C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8634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prezentace se subheadlin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text 2">
            <a:extLst>
              <a:ext uri="{FF2B5EF4-FFF2-40B4-BE49-F238E27FC236}">
                <a16:creationId xmlns:a16="http://schemas.microsoft.com/office/drawing/2014/main" id="{916D7EF1-1DDF-DBFB-C9D2-17C08CA1BF4F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223319" y="4067067"/>
            <a:ext cx="6891981" cy="150018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1" i="0">
                <a:solidFill>
                  <a:srgbClr val="94E3C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r>
              <a:rPr lang="cs-CZ" b="1">
                <a:solidFill>
                  <a:srgbClr val="94E3C2"/>
                </a:solidFill>
                <a:effectLst/>
                <a:latin typeface="Arial" panose="020B0604020202020204" pitchFamily="34" charset="0"/>
              </a:rPr>
              <a:t>SUBHEADLINE ETIAM COMMODO DUI EGET WISI.</a:t>
            </a:r>
            <a:endParaRPr lang="cs-CZ">
              <a:solidFill>
                <a:srgbClr val="94E3C2"/>
              </a:solidFill>
              <a:effectLst/>
              <a:latin typeface="Arial" panose="020B0604020202020204" pitchFamily="34" charset="0"/>
            </a:endParaRPr>
          </a:p>
          <a:p>
            <a:r>
              <a:rPr lang="cs-CZ" b="1">
                <a:solidFill>
                  <a:srgbClr val="94E3C2"/>
                </a:solidFill>
                <a:effectLst/>
                <a:latin typeface="Arial" panose="020B0604020202020204" pitchFamily="34" charset="0"/>
              </a:rPr>
              <a:t>ETIAM LIGULA PEDE, SAGITTIS QUIS, INTERDUM</a:t>
            </a:r>
            <a:endParaRPr lang="cs-CZ">
              <a:solidFill>
                <a:srgbClr val="94E3C2"/>
              </a:solidFill>
              <a:effectLst/>
              <a:latin typeface="Arial" panose="020B0604020202020204" pitchFamily="34" charset="0"/>
            </a:endParaRPr>
          </a:p>
          <a:p>
            <a:r>
              <a:rPr lang="cs-CZ" b="1">
                <a:solidFill>
                  <a:srgbClr val="94E3C2"/>
                </a:solidFill>
                <a:effectLst/>
                <a:latin typeface="Arial" panose="020B0604020202020204" pitchFamily="34" charset="0"/>
              </a:rPr>
              <a:t>ULTRICIES, SCELERISQUE EU. </a:t>
            </a:r>
            <a:endParaRPr lang="cs-CZ">
              <a:solidFill>
                <a:srgbClr val="94E3C2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0B77FC86-6384-E6FB-E574-B9DE9EE42A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oddělení nebo skupina: </a:t>
            </a:r>
            <a:r>
              <a:rPr lang="cs-CZ" err="1"/>
              <a:t>Nat</a:t>
            </a:r>
            <a:r>
              <a:rPr lang="cs-CZ"/>
              <a:t> </a:t>
            </a:r>
            <a:r>
              <a:rPr lang="cs-CZ" err="1"/>
              <a:t>exerfer</a:t>
            </a:r>
            <a:r>
              <a:rPr lang="cs-CZ"/>
              <a:t> </a:t>
            </a:r>
            <a:r>
              <a:rPr lang="cs-CZ" err="1"/>
              <a:t>ibusant</a:t>
            </a:r>
            <a:r>
              <a:rPr lang="cs-CZ"/>
              <a:t> autor: Jméno Příjmení – pozice</a:t>
            </a:r>
          </a:p>
          <a:p>
            <a:r>
              <a:rPr lang="cs-CZ"/>
              <a:t>datum: 20. 3. 2024 </a:t>
            </a:r>
          </a:p>
        </p:txBody>
      </p:sp>
      <p:sp>
        <p:nvSpPr>
          <p:cNvPr id="7" name="Nadpis 9">
            <a:extLst>
              <a:ext uri="{FF2B5EF4-FFF2-40B4-BE49-F238E27FC236}">
                <a16:creationId xmlns:a16="http://schemas.microsoft.com/office/drawing/2014/main" id="{6418323A-9B91-2665-E7EB-D32042ED43C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23319" y="2741504"/>
            <a:ext cx="6891981" cy="132556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cs-CZ"/>
              <a:t>Název prezentace</a:t>
            </a:r>
            <a:br>
              <a:rPr lang="cs-CZ"/>
            </a:br>
            <a:r>
              <a:rPr lang="cs-CZ"/>
              <a:t>se </a:t>
            </a:r>
            <a:r>
              <a:rPr lang="cs-CZ" err="1"/>
              <a:t>subheadlinem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18180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ředělová stránka/nová kapito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Nadpis 9">
            <a:extLst>
              <a:ext uri="{FF2B5EF4-FFF2-40B4-BE49-F238E27FC236}">
                <a16:creationId xmlns:a16="http://schemas.microsoft.com/office/drawing/2014/main" id="{96E7918C-3977-02DF-D881-DB869E5AD43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23319" y="2741504"/>
            <a:ext cx="6891981" cy="1325563"/>
          </a:xfrm>
        </p:spPr>
        <p:txBody>
          <a:bodyPr/>
          <a:lstStyle/>
          <a:p>
            <a:r>
              <a:rPr lang="cs-CZ">
                <a:solidFill>
                  <a:srgbClr val="00282A"/>
                </a:solidFill>
                <a:effectLst/>
                <a:latin typeface="Arial" panose="020B0604020202020204" pitchFamily="34" charset="0"/>
              </a:rPr>
              <a:t>Předělová stránka/</a:t>
            </a:r>
            <a:br>
              <a:rPr lang="cs-CZ">
                <a:solidFill>
                  <a:srgbClr val="00282A"/>
                </a:solidFill>
                <a:effectLst/>
                <a:latin typeface="Arial" panose="020B0604020202020204" pitchFamily="34" charset="0"/>
              </a:rPr>
            </a:br>
            <a:r>
              <a:rPr lang="cs-CZ">
                <a:solidFill>
                  <a:srgbClr val="00282A"/>
                </a:solidFill>
                <a:effectLst/>
                <a:latin typeface="Arial" panose="020B0604020202020204" pitchFamily="34" charset="0"/>
              </a:rPr>
              <a:t>nová kapitola</a:t>
            </a:r>
          </a:p>
        </p:txBody>
      </p:sp>
    </p:spTree>
    <p:extLst>
      <p:ext uri="{BB962C8B-B14F-4D97-AF65-F5344CB8AC3E}">
        <p14:creationId xmlns:p14="http://schemas.microsoft.com/office/powerpoint/2010/main" val="33641718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nadpis 1">
            <a:extLst>
              <a:ext uri="{FF2B5EF4-FFF2-40B4-BE49-F238E27FC236}">
                <a16:creationId xmlns:a16="http://schemas.microsoft.com/office/drawing/2014/main" id="{AC06D986-F4BB-5C4B-E40B-542611EE0D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772" y="363537"/>
            <a:ext cx="105918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Etiam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commodo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dui </a:t>
            </a:r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eget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wisi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. </a:t>
            </a:r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Etiam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ligula </a:t>
            </a:r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pede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sagittis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quis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interdum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scelerisque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eu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.</a:t>
            </a:r>
            <a:endParaRPr lang="cs-CZ">
              <a:solidFill>
                <a:srgbClr val="05282A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Zástupný obsah 3">
            <a:extLst>
              <a:ext uri="{FF2B5EF4-FFF2-40B4-BE49-F238E27FC236}">
                <a16:creationId xmlns:a16="http://schemas.microsoft.com/office/drawing/2014/main" id="{04B64697-0DAE-673E-5950-D3891B04D827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796473" y="1831975"/>
            <a:ext cx="4905828" cy="3684588"/>
          </a:xfrm>
        </p:spPr>
        <p:txBody>
          <a:bodyPr>
            <a:normAutofit/>
          </a:bodyPr>
          <a:lstStyle>
            <a:lvl1pPr marL="0" indent="0" algn="l" rtl="0">
              <a:lnSpc>
                <a:spcPct val="100000"/>
              </a:lnSpc>
              <a:spcBef>
                <a:spcPts val="1200"/>
              </a:spcBef>
              <a:buNone/>
              <a:defRPr sz="2000"/>
            </a:lvl1pPr>
          </a:lstStyle>
          <a:p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Bodycopy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Lorem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ipsum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dolor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sit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amet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consectetuer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adipiscing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elit.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Itaque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earum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rerum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hic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tenetur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a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sapiente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delectus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ut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aut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reiciendis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voluptatibus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maiores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alias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consequatur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aut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perferendis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doloribus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asperiores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repellat.Lorem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ipsum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dolor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sit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amet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consectetuer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adipiscing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elit.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Itaque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earum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rerum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hic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tenetur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a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sapiente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delectus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ut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aut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reiciendis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voluptatibus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maiores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alias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consequatur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aut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perferendis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doloribus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asperiores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repellat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.</a:t>
            </a:r>
            <a:b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</a:br>
            <a:endParaRPr lang="cs-CZ">
              <a:solidFill>
                <a:srgbClr val="05282A"/>
              </a:solidFill>
              <a:effectLst/>
              <a:latin typeface="Arial" panose="020B0604020202020204" pitchFamily="34" charset="0"/>
            </a:endParaRPr>
          </a:p>
          <a:p>
            <a:endParaRPr lang="cs-CZ">
              <a:solidFill>
                <a:srgbClr val="05282A"/>
              </a:solidFill>
              <a:effectLst/>
              <a:latin typeface="Arial" panose="020B0604020202020204" pitchFamily="34" charset="0"/>
            </a:endParaRPr>
          </a:p>
          <a:p>
            <a:endParaRPr lang="cs-CZ">
              <a:solidFill>
                <a:srgbClr val="05282A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Zástupný obsah 3">
            <a:extLst>
              <a:ext uri="{FF2B5EF4-FFF2-40B4-BE49-F238E27FC236}">
                <a16:creationId xmlns:a16="http://schemas.microsoft.com/office/drawing/2014/main" id="{8DD1A757-28FE-6282-01A5-227B5846A32F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406244" y="1831975"/>
            <a:ext cx="4905828" cy="3684588"/>
          </a:xfrm>
        </p:spPr>
        <p:txBody>
          <a:bodyPr>
            <a:normAutofit/>
          </a:bodyPr>
          <a:lstStyle>
            <a:lvl1pPr marL="0" indent="0" algn="l" rtl="0">
              <a:lnSpc>
                <a:spcPct val="100000"/>
              </a:lnSpc>
              <a:spcBef>
                <a:spcPts val="1200"/>
              </a:spcBef>
              <a:buNone/>
              <a:defRPr sz="2000"/>
            </a:lvl1pPr>
          </a:lstStyle>
          <a:p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Bodycopy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Lorem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ipsum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dolor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sit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amet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consectetuer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adipiscing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elit.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Itaque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earum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rerum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hic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tenetur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a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sapiente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delectus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ut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aut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reiciendis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voluptatibus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maiores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alias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consequatur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aut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perferendis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doloribus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asperiores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repellat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.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Lorem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ipsum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dolor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sit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amet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consectetuer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adipiscing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elit.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Itaque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earum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rerum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hic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tenetur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a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sapiente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delectus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ut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aut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reiciendis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voluptatibus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maiores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alias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consequatur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aut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perferendis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doloribus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asperiores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repellat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.</a:t>
            </a:r>
            <a:b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</a:br>
            <a:endParaRPr lang="cs-CZ">
              <a:solidFill>
                <a:srgbClr val="05282A"/>
              </a:solidFill>
              <a:effectLst/>
              <a:latin typeface="Arial" panose="020B0604020202020204" pitchFamily="34" charset="0"/>
            </a:endParaRPr>
          </a:p>
          <a:p>
            <a:endParaRPr lang="cs-CZ">
              <a:solidFill>
                <a:srgbClr val="05282A"/>
              </a:solidFill>
              <a:effectLst/>
              <a:latin typeface="Arial" panose="020B0604020202020204" pitchFamily="34" charset="0"/>
            </a:endParaRPr>
          </a:p>
          <a:p>
            <a:endParaRPr lang="cs-CZ">
              <a:solidFill>
                <a:srgbClr val="05282A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6190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nadpis 1">
            <a:extLst>
              <a:ext uri="{FF2B5EF4-FFF2-40B4-BE49-F238E27FC236}">
                <a16:creationId xmlns:a16="http://schemas.microsoft.com/office/drawing/2014/main" id="{AC06D986-F4BB-5C4B-E40B-542611EE0D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772" y="363537"/>
            <a:ext cx="105918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Etiam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commodo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dui </a:t>
            </a:r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eget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wisi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. </a:t>
            </a:r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Etiam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ligula </a:t>
            </a:r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pede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sagittis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quis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interdum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scelerisque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eu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.</a:t>
            </a:r>
            <a:endParaRPr lang="cs-CZ">
              <a:solidFill>
                <a:srgbClr val="05282A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Zástupný obsah 3">
            <a:extLst>
              <a:ext uri="{FF2B5EF4-FFF2-40B4-BE49-F238E27FC236}">
                <a16:creationId xmlns:a16="http://schemas.microsoft.com/office/drawing/2014/main" id="{04B64697-0DAE-673E-5950-D3891B04D827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796473" y="1831975"/>
            <a:ext cx="4905828" cy="3684588"/>
          </a:xfrm>
        </p:spPr>
        <p:txBody>
          <a:bodyPr>
            <a:normAutofit/>
          </a:bodyPr>
          <a:lstStyle>
            <a:lvl1pPr marL="0" indent="0" algn="l" rtl="0">
              <a:lnSpc>
                <a:spcPct val="100000"/>
              </a:lnSpc>
              <a:spcBef>
                <a:spcPts val="1200"/>
              </a:spcBef>
              <a:buNone/>
              <a:defRPr sz="2000"/>
            </a:lvl1pPr>
          </a:lstStyle>
          <a:p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Bodycopy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Lorem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ipsum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dolor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sit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amet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consectetuer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adipiscing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elit.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Itaque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earum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rerum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hic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tenetur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a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sapiente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delectus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ut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aut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reiciendis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voluptatibus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maiores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alias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consequatur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aut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perferendis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doloribus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asperiores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repellat.Lorem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ipsum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dolor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sit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amet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consectetuer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adipiscing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elit.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Itaque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earum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rerum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hic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tenetur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a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sapiente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delectus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ut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aut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reiciendis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voluptatibus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maiores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alias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consequatur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aut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perferendis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doloribus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asperiores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repellat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.</a:t>
            </a:r>
            <a:b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</a:br>
            <a:endParaRPr lang="cs-CZ">
              <a:solidFill>
                <a:srgbClr val="05282A"/>
              </a:solidFill>
              <a:effectLst/>
              <a:latin typeface="Arial" panose="020B0604020202020204" pitchFamily="34" charset="0"/>
            </a:endParaRPr>
          </a:p>
          <a:p>
            <a:endParaRPr lang="cs-CZ">
              <a:solidFill>
                <a:srgbClr val="05282A"/>
              </a:solidFill>
              <a:effectLst/>
              <a:latin typeface="Arial" panose="020B0604020202020204" pitchFamily="34" charset="0"/>
            </a:endParaRPr>
          </a:p>
          <a:p>
            <a:endParaRPr lang="cs-CZ">
              <a:solidFill>
                <a:srgbClr val="05282A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Zástupný obsah 3">
            <a:extLst>
              <a:ext uri="{FF2B5EF4-FFF2-40B4-BE49-F238E27FC236}">
                <a16:creationId xmlns:a16="http://schemas.microsoft.com/office/drawing/2014/main" id="{8DD1A757-28FE-6282-01A5-227B5846A32F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406244" y="1831975"/>
            <a:ext cx="4905828" cy="3684588"/>
          </a:xfrm>
        </p:spPr>
        <p:txBody>
          <a:bodyPr>
            <a:normAutofit/>
          </a:bodyPr>
          <a:lstStyle>
            <a:lvl1pPr marL="0" indent="0" algn="l" rtl="0">
              <a:lnSpc>
                <a:spcPct val="100000"/>
              </a:lnSpc>
              <a:spcBef>
                <a:spcPts val="1200"/>
              </a:spcBef>
              <a:buNone/>
              <a:defRPr sz="2000"/>
            </a:lvl1pPr>
          </a:lstStyle>
          <a:p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Bodycopy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Lorem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ipsum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dolor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sit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amet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consectetuer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adipiscing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elit.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Itaque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earum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rerum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hic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tenetur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a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sapiente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delectus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ut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aut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reiciendis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voluptatibus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maiores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alias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consequatur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aut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perferendis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doloribus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asperiores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repellat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.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Lorem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ipsum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dolor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sit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amet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consectetuer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adipiscing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elit.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Itaque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earum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rerum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hic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tenetur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a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sapiente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delectus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ut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aut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reiciendis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voluptatibus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maiores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alias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consequatur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aut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perferendis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doloribus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asperiores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repellat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.</a:t>
            </a:r>
            <a:b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</a:br>
            <a:endParaRPr lang="cs-CZ">
              <a:solidFill>
                <a:srgbClr val="05282A"/>
              </a:solidFill>
              <a:effectLst/>
              <a:latin typeface="Arial" panose="020B0604020202020204" pitchFamily="34" charset="0"/>
            </a:endParaRPr>
          </a:p>
          <a:p>
            <a:endParaRPr lang="cs-CZ">
              <a:solidFill>
                <a:srgbClr val="05282A"/>
              </a:solidFill>
              <a:effectLst/>
              <a:latin typeface="Arial" panose="020B0604020202020204" pitchFamily="34" charset="0"/>
            </a:endParaRPr>
          </a:p>
          <a:p>
            <a:endParaRPr lang="cs-CZ">
              <a:solidFill>
                <a:srgbClr val="05282A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6153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, obsah a obráz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nadpis 1">
            <a:extLst>
              <a:ext uri="{FF2B5EF4-FFF2-40B4-BE49-F238E27FC236}">
                <a16:creationId xmlns:a16="http://schemas.microsoft.com/office/drawing/2014/main" id="{AC06D986-F4BB-5C4B-E40B-542611EE0D1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96473" y="557212"/>
            <a:ext cx="584562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Etiam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commodo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dui </a:t>
            </a:r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eget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wisi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. </a:t>
            </a:r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Etiam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ligula </a:t>
            </a:r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pede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sagittis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quis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interdum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scelerisque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eu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.</a:t>
            </a:r>
            <a:endParaRPr lang="cs-CZ">
              <a:solidFill>
                <a:srgbClr val="05282A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Zástupný obsah 3">
            <a:extLst>
              <a:ext uri="{FF2B5EF4-FFF2-40B4-BE49-F238E27FC236}">
                <a16:creationId xmlns:a16="http://schemas.microsoft.com/office/drawing/2014/main" id="{04B64697-0DAE-673E-5950-D3891B04D827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796472" y="2200275"/>
            <a:ext cx="5959927" cy="3684588"/>
          </a:xfrm>
        </p:spPr>
        <p:txBody>
          <a:bodyPr>
            <a:normAutofit/>
          </a:bodyPr>
          <a:lstStyle>
            <a:lvl1pPr marL="0" indent="0" algn="l" rtl="0">
              <a:lnSpc>
                <a:spcPct val="100000"/>
              </a:lnSpc>
              <a:spcBef>
                <a:spcPts val="2000"/>
              </a:spcBef>
              <a:buNone/>
              <a:defRPr sz="2000"/>
            </a:lvl1pPr>
          </a:lstStyle>
          <a:p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Bodycopy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Lorem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ipsum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dolor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sit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amet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consectetuer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adipiscing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elit.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Itaque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earum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rerum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hic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tenetur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a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sapiente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delectus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ut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aut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reiciendis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voluptatibus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maiores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alias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consequatur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aut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perferendis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doloribus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asperiores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repellat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.</a:t>
            </a:r>
          </a:p>
          <a:p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Lorem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ipsum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dolor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sit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amet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consectetuer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adipiscing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elit.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Itaque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earum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rerum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hic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tenetur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a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sapiente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delectus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ut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aut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reiciendis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voluptatibus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maiores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alias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consequatur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aut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perferendis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doloribus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.</a:t>
            </a:r>
          </a:p>
          <a:p>
            <a:b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</a:br>
            <a:endParaRPr lang="cs-CZ">
              <a:solidFill>
                <a:srgbClr val="05282A"/>
              </a:solidFill>
              <a:effectLst/>
              <a:latin typeface="Arial" panose="020B0604020202020204" pitchFamily="34" charset="0"/>
            </a:endParaRPr>
          </a:p>
          <a:p>
            <a:endParaRPr lang="cs-CZ">
              <a:solidFill>
                <a:srgbClr val="05282A"/>
              </a:solidFill>
              <a:effectLst/>
              <a:latin typeface="Arial" panose="020B0604020202020204" pitchFamily="34" charset="0"/>
            </a:endParaRPr>
          </a:p>
          <a:p>
            <a:endParaRPr lang="cs-CZ">
              <a:solidFill>
                <a:srgbClr val="05282A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Zástupný obsah 3">
            <a:extLst>
              <a:ext uri="{FF2B5EF4-FFF2-40B4-BE49-F238E27FC236}">
                <a16:creationId xmlns:a16="http://schemas.microsoft.com/office/drawing/2014/main" id="{9D6EB6A5-A38D-E673-C4DC-CC3470CE32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7315200" y="0"/>
            <a:ext cx="4876800" cy="62103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78962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, subheadline, sezn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nadpis 1">
            <a:extLst>
              <a:ext uri="{FF2B5EF4-FFF2-40B4-BE49-F238E27FC236}">
                <a16:creationId xmlns:a16="http://schemas.microsoft.com/office/drawing/2014/main" id="{AC06D986-F4BB-5C4B-E40B-542611EE0D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772" y="363537"/>
            <a:ext cx="105918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Etiam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commodo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dui </a:t>
            </a:r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eget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wisi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. </a:t>
            </a:r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Etiam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ligula </a:t>
            </a:r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pede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sagittis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quis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interdum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scelerisque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eu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.</a:t>
            </a:r>
            <a:endParaRPr lang="cs-CZ">
              <a:solidFill>
                <a:srgbClr val="05282A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Zástupný obsah 3">
            <a:extLst>
              <a:ext uri="{FF2B5EF4-FFF2-40B4-BE49-F238E27FC236}">
                <a16:creationId xmlns:a16="http://schemas.microsoft.com/office/drawing/2014/main" id="{04B64697-0DAE-673E-5950-D3891B04D827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60400" y="2895599"/>
            <a:ext cx="8509000" cy="3675063"/>
          </a:xfrm>
        </p:spPr>
        <p:txBody>
          <a:bodyPr>
            <a:normAutofit/>
          </a:bodyPr>
          <a:lstStyle>
            <a:lvl1pPr marL="342900" indent="-180000" algn="l" rtl="0">
              <a:lnSpc>
                <a:spcPct val="100000"/>
              </a:lnSpc>
              <a:spcBef>
                <a:spcPts val="200"/>
              </a:spcBef>
              <a:buFont typeface="Arial" panose="020B0604020202020204" pitchFamily="34" charset="0"/>
              <a:buChar char="•"/>
              <a:defRPr sz="1800"/>
            </a:lvl1pPr>
          </a:lstStyle>
          <a:p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Etiam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commodo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dui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eget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wisi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.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Etiam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ligula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pede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.</a:t>
            </a:r>
          </a:p>
          <a:p>
            <a:endParaRPr lang="cs-CZ">
              <a:solidFill>
                <a:srgbClr val="05282A"/>
              </a:solidFill>
              <a:effectLst/>
              <a:latin typeface="Arial" panose="020B0604020202020204" pitchFamily="34" charset="0"/>
            </a:endParaRPr>
          </a:p>
          <a:p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Etiam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commodo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dui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eget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wisi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.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Etiam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ligula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pede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sagittis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quis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interdum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ultricies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scelerisque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eu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.</a:t>
            </a:r>
          </a:p>
          <a:p>
            <a:endParaRPr lang="cs-CZ">
              <a:solidFill>
                <a:srgbClr val="05282A"/>
              </a:solidFill>
              <a:effectLst/>
              <a:latin typeface="Arial" panose="020B0604020202020204" pitchFamily="34" charset="0"/>
            </a:endParaRPr>
          </a:p>
          <a:p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Etiam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commodo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dui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eget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wisi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.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Etiam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ligula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pede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sagittis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.</a:t>
            </a:r>
          </a:p>
          <a:p>
            <a:endParaRPr lang="cs-CZ">
              <a:solidFill>
                <a:srgbClr val="05282A"/>
              </a:solidFill>
              <a:effectLst/>
              <a:latin typeface="Arial" panose="020B0604020202020204" pitchFamily="34" charset="0"/>
            </a:endParaRPr>
          </a:p>
          <a:p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Etiam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commodo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dui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eget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wisi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.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Etiam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ligula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pede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sagittis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quis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interdum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ultricies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scelerisque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eu</a:t>
            </a:r>
            <a:r>
              <a:rPr lang="cs-CZ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.</a:t>
            </a:r>
          </a:p>
        </p:txBody>
      </p:sp>
      <p:sp>
        <p:nvSpPr>
          <p:cNvPr id="4" name="Zástupný text 2">
            <a:extLst>
              <a:ext uri="{FF2B5EF4-FFF2-40B4-BE49-F238E27FC236}">
                <a16:creationId xmlns:a16="http://schemas.microsoft.com/office/drawing/2014/main" id="{4209B2C8-415C-D0CD-5BBA-DB75902642D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783772" y="1845467"/>
            <a:ext cx="10591800" cy="8469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b="1" i="0">
                <a:solidFill>
                  <a:srgbClr val="05272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r>
              <a:rPr lang="cs-CZ" b="1">
                <a:solidFill>
                  <a:srgbClr val="94E3C2"/>
                </a:solidFill>
                <a:effectLst/>
                <a:latin typeface="Arial" panose="020B0604020202020204" pitchFamily="34" charset="0"/>
              </a:rPr>
              <a:t>SUBHEADLINE ETIAM COMMODO DUI EGET WISI. ETIAM LIGULA PEDE, SAGITTIS QUIS, INTERDUM ULTRICIES, SCELERISQUE EU. </a:t>
            </a:r>
            <a:endParaRPr lang="cs-CZ">
              <a:solidFill>
                <a:srgbClr val="94E3C2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02728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tka_a_titul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obrázku 5">
            <a:extLst>
              <a:ext uri="{FF2B5EF4-FFF2-40B4-BE49-F238E27FC236}">
                <a16:creationId xmlns:a16="http://schemas.microsoft.com/office/drawing/2014/main" id="{EC2B46DC-8285-CBDC-C3C3-3BB4FB440BE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3392" y="1628800"/>
            <a:ext cx="10936218" cy="4608512"/>
          </a:xfrm>
          <a:prstGeom prst="rect">
            <a:avLst/>
          </a:prstGeom>
        </p:spPr>
        <p:txBody>
          <a:bodyPr/>
          <a:lstStyle/>
          <a:p>
            <a:r>
              <a:rPr lang="cs-CZ"/>
              <a:t>Kliknutím na ikonu přidáte obrázek.</a:t>
            </a:r>
          </a:p>
        </p:txBody>
      </p:sp>
      <p:sp>
        <p:nvSpPr>
          <p:cNvPr id="11" name="Text Placeholder 17">
            <a:extLst>
              <a:ext uri="{FF2B5EF4-FFF2-40B4-BE49-F238E27FC236}">
                <a16:creationId xmlns:a16="http://schemas.microsoft.com/office/drawing/2014/main" id="{0F265A4D-3619-6F13-4CB9-947AC0A970D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3392" y="332656"/>
            <a:ext cx="8784976" cy="95410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cs-CZ" noProof="0"/>
              <a:t>Po kliknutí můžete upravovat styly textu v předloze.</a:t>
            </a:r>
          </a:p>
        </p:txBody>
      </p:sp>
      <p:pic>
        <p:nvPicPr>
          <p:cNvPr id="2" name="Obrázek 1" descr="Obsah obrázku text, snímek obrazovky, logo, Grafika&#10;&#10;Popis byl vytvořen automaticky">
            <a:extLst>
              <a:ext uri="{FF2B5EF4-FFF2-40B4-BE49-F238E27FC236}">
                <a16:creationId xmlns:a16="http://schemas.microsoft.com/office/drawing/2014/main" id="{2D6D679B-0E04-4804-6C8E-840AE94DB35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1" t="32490" r="2676" b="32490"/>
          <a:stretch/>
        </p:blipFill>
        <p:spPr>
          <a:xfrm>
            <a:off x="9583308" y="425856"/>
            <a:ext cx="2345340" cy="482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1885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ta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Nadpis 9">
            <a:extLst>
              <a:ext uri="{FF2B5EF4-FFF2-40B4-BE49-F238E27FC236}">
                <a16:creationId xmlns:a16="http://schemas.microsoft.com/office/drawing/2014/main" id="{96E7918C-3977-02DF-D881-DB869E5AD43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44600" y="2792304"/>
            <a:ext cx="6883400" cy="1325563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1800"/>
            </a:lvl1pPr>
          </a:lstStyle>
          <a:p>
            <a:r>
              <a:rPr lang="cs-CZ" err="1">
                <a:solidFill>
                  <a:srgbClr val="94E3C2"/>
                </a:solidFill>
                <a:effectLst/>
                <a:latin typeface="Arial" panose="020B0604020202020204" pitchFamily="34" charset="0"/>
              </a:rPr>
              <a:t>Nequi</a:t>
            </a:r>
            <a:r>
              <a:rPr lang="cs-CZ">
                <a:solidFill>
                  <a:srgbClr val="94E3C2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94E3C2"/>
                </a:solidFill>
                <a:effectLst/>
                <a:latin typeface="Arial" panose="020B0604020202020204" pitchFamily="34" charset="0"/>
              </a:rPr>
              <a:t>solectem</a:t>
            </a:r>
            <a:r>
              <a:rPr lang="cs-CZ">
                <a:solidFill>
                  <a:srgbClr val="94E3C2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94E3C2"/>
                </a:solidFill>
                <a:effectLst/>
                <a:latin typeface="Arial" panose="020B0604020202020204" pitchFamily="34" charset="0"/>
              </a:rPr>
              <a:t>eicia</a:t>
            </a:r>
            <a:r>
              <a:rPr lang="cs-CZ">
                <a:solidFill>
                  <a:srgbClr val="94E3C2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err="1">
                <a:solidFill>
                  <a:srgbClr val="94E3C2"/>
                </a:solidFill>
                <a:effectLst/>
                <a:latin typeface="Arial" panose="020B0604020202020204" pitchFamily="34" charset="0"/>
              </a:rPr>
              <a:t>neceaqui</a:t>
            </a:r>
            <a:r>
              <a:rPr lang="cs-CZ">
                <a:solidFill>
                  <a:srgbClr val="94E3C2"/>
                </a:solidFill>
                <a:effectLst/>
                <a:latin typeface="Arial" panose="020B0604020202020204" pitchFamily="34" charset="0"/>
              </a:rPr>
              <a:t> tem</a:t>
            </a:r>
            <a:br>
              <a:rPr lang="cs-CZ">
                <a:solidFill>
                  <a:srgbClr val="94E3C2"/>
                </a:solidFill>
                <a:effectLst/>
                <a:latin typeface="Arial" panose="020B0604020202020204" pitchFamily="34" charset="0"/>
              </a:rPr>
            </a:br>
            <a:r>
              <a:rPr lang="cs-CZ">
                <a:solidFill>
                  <a:srgbClr val="94E3C2"/>
                </a:solidFill>
                <a:effectLst/>
                <a:latin typeface="Arial" panose="020B0604020202020204" pitchFamily="34" charset="0"/>
              </a:rPr>
              <a:t>tel.: 777 111 222</a:t>
            </a:r>
            <a:br>
              <a:rPr lang="cs-CZ">
                <a:solidFill>
                  <a:srgbClr val="94E3C2"/>
                </a:solidFill>
                <a:effectLst/>
                <a:latin typeface="Arial" panose="020B0604020202020204" pitchFamily="34" charset="0"/>
              </a:rPr>
            </a:br>
            <a:r>
              <a:rPr lang="cs-CZ">
                <a:solidFill>
                  <a:srgbClr val="94E3C2"/>
                </a:solidFill>
                <a:effectLst/>
                <a:latin typeface="Arial" panose="020B0604020202020204" pitchFamily="34" charset="0"/>
              </a:rPr>
              <a:t>e-mail: </a:t>
            </a:r>
            <a:r>
              <a:rPr lang="cs-CZ" err="1">
                <a:solidFill>
                  <a:srgbClr val="94E3C2"/>
                </a:solidFill>
                <a:effectLst/>
                <a:latin typeface="Arial" panose="020B0604020202020204" pitchFamily="34" charset="0"/>
              </a:rPr>
              <a:t>jmeno.prijmeni@edc.cz</a:t>
            </a:r>
            <a:endParaRPr lang="cs-CZ">
              <a:solidFill>
                <a:srgbClr val="94E3C2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4544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8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72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ázek 9" descr="Obsah obrázku Grafika, snímek obrazovky, grafický design, Písmo&#10;&#10;Popis byl vytvořen automaticky">
            <a:extLst>
              <a:ext uri="{FF2B5EF4-FFF2-40B4-BE49-F238E27FC236}">
                <a16:creationId xmlns:a16="http://schemas.microsoft.com/office/drawing/2014/main" id="{CEC9C39E-4B5C-A030-13B6-6274FAABFB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" y="0"/>
            <a:ext cx="8765817" cy="6858000"/>
          </a:xfrm>
          <a:prstGeom prst="rect">
            <a:avLst/>
          </a:prstGeom>
        </p:spPr>
      </p:pic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FB431F4C-4AA5-0596-D45A-DE52D78B0E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3319" y="2741504"/>
            <a:ext cx="693670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711E876A-F6BC-9211-177B-8D92F37FB77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13744" y="6010466"/>
            <a:ext cx="2832600" cy="6441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94E3C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/>
              <a:t>oddělení nebo skupina: </a:t>
            </a:r>
            <a:r>
              <a:rPr lang="cs-CZ" err="1"/>
              <a:t>Nat</a:t>
            </a:r>
            <a:r>
              <a:rPr lang="cs-CZ"/>
              <a:t> </a:t>
            </a:r>
            <a:r>
              <a:rPr lang="cs-CZ" err="1"/>
              <a:t>exerfer</a:t>
            </a:r>
            <a:r>
              <a:rPr lang="cs-CZ"/>
              <a:t> </a:t>
            </a:r>
            <a:r>
              <a:rPr lang="cs-CZ" err="1"/>
              <a:t>ibusant</a:t>
            </a:r>
            <a:r>
              <a:rPr lang="cs-CZ"/>
              <a:t> autor: Jméno Příjmení – pozice</a:t>
            </a:r>
          </a:p>
          <a:p>
            <a:r>
              <a:rPr lang="cs-CZ"/>
              <a:t>datum: 20. 3. 2024 </a:t>
            </a:r>
          </a:p>
        </p:txBody>
      </p:sp>
      <p:pic>
        <p:nvPicPr>
          <p:cNvPr id="14" name="Obrázek 13" descr="Obsah obrázku text, Písmo, Grafika, grafický design&#10;&#10;Popis byl vytvořen automaticky">
            <a:extLst>
              <a:ext uri="{FF2B5EF4-FFF2-40B4-BE49-F238E27FC236}">
                <a16:creationId xmlns:a16="http://schemas.microsoft.com/office/drawing/2014/main" id="{75564B9B-E480-EE0D-DF92-933A7910054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41708" y="3002900"/>
            <a:ext cx="1575674" cy="883140"/>
          </a:xfrm>
          <a:prstGeom prst="rect">
            <a:avLst/>
          </a:prstGeom>
        </p:spPr>
      </p:pic>
      <p:cxnSp>
        <p:nvCxnSpPr>
          <p:cNvPr id="16" name="Přímá spojnice 15">
            <a:extLst>
              <a:ext uri="{FF2B5EF4-FFF2-40B4-BE49-F238E27FC236}">
                <a16:creationId xmlns:a16="http://schemas.microsoft.com/office/drawing/2014/main" id="{30159094-0214-A8CA-BB26-291DB1B01985}"/>
              </a:ext>
            </a:extLst>
          </p:cNvPr>
          <p:cNvCxnSpPr>
            <a:cxnSpLocks/>
          </p:cNvCxnSpPr>
          <p:nvPr/>
        </p:nvCxnSpPr>
        <p:spPr>
          <a:xfrm>
            <a:off x="1303144" y="5915074"/>
            <a:ext cx="9604664" cy="0"/>
          </a:xfrm>
          <a:prstGeom prst="line">
            <a:avLst/>
          </a:prstGeom>
          <a:ln w="6350">
            <a:solidFill>
              <a:srgbClr val="94E3C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ovéPole 4">
            <a:extLst>
              <a:ext uri="{FF2B5EF4-FFF2-40B4-BE49-F238E27FC236}">
                <a16:creationId xmlns:a16="http://schemas.microsoft.com/office/drawing/2014/main" id="{5A13D7D8-DB30-C2AF-BCBC-775C16C6ECF4}"/>
              </a:ext>
            </a:extLst>
          </p:cNvPr>
          <p:cNvSpPr txBox="1"/>
          <p:nvPr>
            <p:extLst>
              <p:ext uri="{1162E1C5-73C7-4A58-AE30-91384D911F3F}">
                <p184:classification xmlns:p184="http://schemas.microsoft.com/office/powerpoint/2018/4/main" val="hdr"/>
              </p:ext>
            </p:extLst>
          </p:nvPr>
        </p:nvSpPr>
        <p:spPr>
          <a:xfrm>
            <a:off x="11018838" y="317500"/>
            <a:ext cx="884237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cs-CZ" sz="1000">
                <a:solidFill>
                  <a:srgbClr val="000000"/>
                </a:solidFill>
                <a:latin typeface="Default"/>
              </a:rPr>
              <a:t>Interní / Internal</a:t>
            </a:r>
          </a:p>
        </p:txBody>
      </p:sp>
    </p:spTree>
    <p:extLst>
      <p:ext uri="{BB962C8B-B14F-4D97-AF65-F5344CB8AC3E}">
        <p14:creationId xmlns:p14="http://schemas.microsoft.com/office/powerpoint/2010/main" val="1766888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94E3C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4E3C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ázek 9">
            <a:extLst>
              <a:ext uri="{FF2B5EF4-FFF2-40B4-BE49-F238E27FC236}">
                <a16:creationId xmlns:a16="http://schemas.microsoft.com/office/drawing/2014/main" id="{CEC9C39E-4B5C-A030-13B6-6274FAABFBA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0" y="0"/>
            <a:ext cx="8765817" cy="6857999"/>
          </a:xfrm>
          <a:prstGeom prst="rect">
            <a:avLst/>
          </a:prstGeom>
        </p:spPr>
      </p:pic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FB431F4C-4AA5-0596-D45A-DE52D78B0E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3319" y="2741504"/>
            <a:ext cx="693670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pic>
        <p:nvPicPr>
          <p:cNvPr id="14" name="Obrázek 13">
            <a:extLst>
              <a:ext uri="{FF2B5EF4-FFF2-40B4-BE49-F238E27FC236}">
                <a16:creationId xmlns:a16="http://schemas.microsoft.com/office/drawing/2014/main" id="{75564B9B-E480-EE0D-DF92-933A7910054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/>
          <a:stretch/>
        </p:blipFill>
        <p:spPr>
          <a:xfrm>
            <a:off x="9341708" y="3002900"/>
            <a:ext cx="1575674" cy="883139"/>
          </a:xfrm>
          <a:prstGeom prst="rect">
            <a:avLst/>
          </a:prstGeom>
        </p:spPr>
      </p:pic>
      <p:sp>
        <p:nvSpPr>
          <p:cNvPr id="4" name="TextovéPole 3">
            <a:extLst>
              <a:ext uri="{FF2B5EF4-FFF2-40B4-BE49-F238E27FC236}">
                <a16:creationId xmlns:a16="http://schemas.microsoft.com/office/drawing/2014/main" id="{1C450864-02AE-E112-2A88-7951F638E363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hdr"/>
              </p:ext>
            </p:extLst>
          </p:nvPr>
        </p:nvSpPr>
        <p:spPr>
          <a:xfrm>
            <a:off x="11018838" y="317500"/>
            <a:ext cx="884237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cs-CZ" sz="1000">
                <a:solidFill>
                  <a:srgbClr val="000000"/>
                </a:solidFill>
                <a:latin typeface="Default"/>
              </a:rPr>
              <a:t>Interní / Internal</a:t>
            </a:r>
          </a:p>
        </p:txBody>
      </p:sp>
    </p:spTree>
    <p:extLst>
      <p:ext uri="{BB962C8B-B14F-4D97-AF65-F5344CB8AC3E}">
        <p14:creationId xmlns:p14="http://schemas.microsoft.com/office/powerpoint/2010/main" val="432080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9" r:id="rId2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002729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AFA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text 2">
            <a:extLst>
              <a:ext uri="{FF2B5EF4-FFF2-40B4-BE49-F238E27FC236}">
                <a16:creationId xmlns:a16="http://schemas.microsoft.com/office/drawing/2014/main" id="{78EF10DE-FFA0-00DD-0219-0A67B8CA5B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9" name="Zástupný nadpis 1">
            <a:extLst>
              <a:ext uri="{FF2B5EF4-FFF2-40B4-BE49-F238E27FC236}">
                <a16:creationId xmlns:a16="http://schemas.microsoft.com/office/drawing/2014/main" id="{BF44135F-096D-2BEA-2C4E-6D17B276F1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772" y="363537"/>
            <a:ext cx="105918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Etiam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commodo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dui </a:t>
            </a:r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eget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wisi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. </a:t>
            </a:r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Etiam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ligula </a:t>
            </a:r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pede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sagittis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quis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interdum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scelerisque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b="1" err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eu</a:t>
            </a:r>
            <a:r>
              <a:rPr lang="cs-CZ" b="1">
                <a:solidFill>
                  <a:srgbClr val="05282A"/>
                </a:solidFill>
                <a:effectLst/>
                <a:latin typeface="Arial" panose="020B0604020202020204" pitchFamily="34" charset="0"/>
              </a:rPr>
              <a:t>.</a:t>
            </a:r>
            <a:endParaRPr lang="cs-CZ">
              <a:solidFill>
                <a:srgbClr val="05282A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3" name="Obrázek 12" descr="Obsah obrázku Grafika, grafický design, kruh, design&#10;&#10;Popis byl vytvořen automaticky">
            <a:extLst>
              <a:ext uri="{FF2B5EF4-FFF2-40B4-BE49-F238E27FC236}">
                <a16:creationId xmlns:a16="http://schemas.microsoft.com/office/drawing/2014/main" id="{92E53E58-AB19-2054-B1B4-5E672630C30A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236310" y="6375400"/>
            <a:ext cx="340865" cy="250825"/>
          </a:xfrm>
          <a:prstGeom prst="rect">
            <a:avLst/>
          </a:prstGeom>
        </p:spPr>
      </p:pic>
      <p:sp>
        <p:nvSpPr>
          <p:cNvPr id="4" name="TextovéPole 3">
            <a:extLst>
              <a:ext uri="{FF2B5EF4-FFF2-40B4-BE49-F238E27FC236}">
                <a16:creationId xmlns:a16="http://schemas.microsoft.com/office/drawing/2014/main" id="{F2567959-4624-8BE4-6B8A-93F3A8D6651E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hdr"/>
              </p:ext>
            </p:extLst>
          </p:nvPr>
        </p:nvSpPr>
        <p:spPr>
          <a:xfrm>
            <a:off x="11018838" y="317500"/>
            <a:ext cx="884237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cs-CZ" sz="1000">
                <a:solidFill>
                  <a:srgbClr val="000000"/>
                </a:solidFill>
                <a:latin typeface="Default"/>
              </a:rPr>
              <a:t>Interní / Internal</a:t>
            </a:r>
          </a:p>
        </p:txBody>
      </p:sp>
    </p:spTree>
    <p:extLst>
      <p:ext uri="{BB962C8B-B14F-4D97-AF65-F5344CB8AC3E}">
        <p14:creationId xmlns:p14="http://schemas.microsoft.com/office/powerpoint/2010/main" val="2258405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74" r:id="rId2"/>
    <p:sldLayoutId id="2147483675" r:id="rId3"/>
    <p:sldLayoutId id="2147483681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30" kern="1200">
          <a:solidFill>
            <a:srgbClr val="052729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5272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5272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5272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5272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5272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272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ázek 9" descr="Obsah obrázku Grafika, snímek obrazovky, grafický design, Písmo&#10;&#10;Popis byl vytvořen automaticky">
            <a:extLst>
              <a:ext uri="{FF2B5EF4-FFF2-40B4-BE49-F238E27FC236}">
                <a16:creationId xmlns:a16="http://schemas.microsoft.com/office/drawing/2014/main" id="{CEC9C39E-4B5C-A030-13B6-6274FAABFBA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1" y="0"/>
            <a:ext cx="8765817" cy="6858000"/>
          </a:xfrm>
          <a:prstGeom prst="rect">
            <a:avLst/>
          </a:prstGeom>
        </p:spPr>
      </p:pic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FB431F4C-4AA5-0596-D45A-DE52D78B0E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3319" y="2741504"/>
            <a:ext cx="693670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pic>
        <p:nvPicPr>
          <p:cNvPr id="14" name="Obrázek 13" descr="Obsah obrázku text, Písmo, Grafika, grafický design&#10;&#10;Popis byl vytvořen automaticky">
            <a:extLst>
              <a:ext uri="{FF2B5EF4-FFF2-40B4-BE49-F238E27FC236}">
                <a16:creationId xmlns:a16="http://schemas.microsoft.com/office/drawing/2014/main" id="{75564B9B-E480-EE0D-DF92-933A7910054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9341708" y="3002900"/>
            <a:ext cx="1575674" cy="883140"/>
          </a:xfrm>
          <a:prstGeom prst="rect">
            <a:avLst/>
          </a:prstGeom>
        </p:spPr>
      </p:pic>
      <p:sp>
        <p:nvSpPr>
          <p:cNvPr id="4" name="TextovéPole 3">
            <a:extLst>
              <a:ext uri="{FF2B5EF4-FFF2-40B4-BE49-F238E27FC236}">
                <a16:creationId xmlns:a16="http://schemas.microsoft.com/office/drawing/2014/main" id="{642F50FE-7442-6C44-348D-C44F2C56E51A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hdr"/>
              </p:ext>
            </p:extLst>
          </p:nvPr>
        </p:nvSpPr>
        <p:spPr>
          <a:xfrm>
            <a:off x="11018838" y="317500"/>
            <a:ext cx="884237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cs-CZ" sz="1000">
                <a:solidFill>
                  <a:srgbClr val="000000"/>
                </a:solidFill>
                <a:latin typeface="Default"/>
              </a:rPr>
              <a:t>Interní / Internal</a:t>
            </a:r>
          </a:p>
        </p:txBody>
      </p:sp>
    </p:spTree>
    <p:extLst>
      <p:ext uri="{BB962C8B-B14F-4D97-AF65-F5344CB8AC3E}">
        <p14:creationId xmlns:p14="http://schemas.microsoft.com/office/powerpoint/2010/main" val="944185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94E3C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B2AB0F2-C837-A716-0709-2A7788777F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3319" y="2741504"/>
            <a:ext cx="6714050" cy="1325563"/>
          </a:xfrm>
        </p:spPr>
        <p:txBody>
          <a:bodyPr/>
          <a:lstStyle/>
          <a:p>
            <a:r>
              <a:rPr lang="cs-CZ" dirty="0">
                <a:solidFill>
                  <a:srgbClr val="94E3C2"/>
                </a:solidFill>
                <a:effectLst/>
                <a:latin typeface="Arial" panose="020B0604020202020204" pitchFamily="34" charset="0"/>
              </a:rPr>
              <a:t>Dočasné řešení EDC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387A28E1-53CF-9D29-3340-1EDABBDDA5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13744" y="6010466"/>
            <a:ext cx="3403976" cy="644117"/>
          </a:xfrm>
        </p:spPr>
        <p:txBody>
          <a:bodyPr/>
          <a:lstStyle/>
          <a:p>
            <a:r>
              <a:rPr lang="cs-CZ" dirty="0"/>
              <a:t>Martin Vycpálek / Lukáš Cejpek</a:t>
            </a:r>
          </a:p>
          <a:p>
            <a:r>
              <a:rPr lang="cs-CZ" dirty="0"/>
              <a:t>12. 9. 2024 </a:t>
            </a:r>
          </a:p>
        </p:txBody>
      </p:sp>
    </p:spTree>
    <p:extLst>
      <p:ext uri="{BB962C8B-B14F-4D97-AF65-F5344CB8AC3E}">
        <p14:creationId xmlns:p14="http://schemas.microsoft.com/office/powerpoint/2010/main" val="15705232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>
            <a:extLst>
              <a:ext uri="{FF2B5EF4-FFF2-40B4-BE49-F238E27FC236}">
                <a16:creationId xmlns:a16="http://schemas.microsoft.com/office/drawing/2014/main" id="{99EBEAB8-BB22-E1D4-BF95-C510BBD224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079" y="2766218"/>
            <a:ext cx="8777931" cy="1325563"/>
          </a:xfrm>
        </p:spPr>
        <p:txBody>
          <a:bodyPr/>
          <a:lstStyle/>
          <a:p>
            <a:r>
              <a:rPr lang="cs-CZ" b="1" dirty="0"/>
              <a:t>Provozovatel distribuční soustavy</a:t>
            </a:r>
          </a:p>
        </p:txBody>
      </p:sp>
    </p:spTree>
    <p:extLst>
      <p:ext uri="{BB962C8B-B14F-4D97-AF65-F5344CB8AC3E}">
        <p14:creationId xmlns:p14="http://schemas.microsoft.com/office/powerpoint/2010/main" val="3504936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Obrázek 20">
            <a:extLst>
              <a:ext uri="{FF2B5EF4-FFF2-40B4-BE49-F238E27FC236}">
                <a16:creationId xmlns:a16="http://schemas.microsoft.com/office/drawing/2014/main" id="{74B44DAF-8BCF-236A-286C-430CB40D1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28874" y="0"/>
            <a:ext cx="13020874" cy="6858000"/>
          </a:xfrm>
          <a:prstGeom prst="rect">
            <a:avLst/>
          </a:prstGeom>
        </p:spPr>
      </p:pic>
      <p:sp>
        <p:nvSpPr>
          <p:cNvPr id="4" name="Zástupný text 3">
            <a:extLst>
              <a:ext uri="{FF2B5EF4-FFF2-40B4-BE49-F238E27FC236}">
                <a16:creationId xmlns:a16="http://schemas.microsoft.com/office/drawing/2014/main" id="{8B4CDF31-7F22-BAB6-419F-5C7A7ED840A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502915" y="142254"/>
            <a:ext cx="8784976" cy="954107"/>
          </a:xfrm>
        </p:spPr>
        <p:txBody>
          <a:bodyPr/>
          <a:lstStyle/>
          <a:p>
            <a:r>
              <a:rPr lang="cs-CZ" sz="3600" b="1" dirty="0"/>
              <a:t>PDS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16183499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DC09C2-DCCB-6C13-6008-D153809DE0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4A5538F-F218-1871-068B-B1CD04AFEF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6472" y="265578"/>
            <a:ext cx="9985828" cy="860108"/>
          </a:xfrm>
        </p:spPr>
        <p:txBody>
          <a:bodyPr/>
          <a:lstStyle/>
          <a:p>
            <a:r>
              <a:rPr lang="cs-CZ" b="1" dirty="0"/>
              <a:t>Provozovatel distribuční soustavy</a:t>
            </a:r>
            <a:endParaRPr lang="cs-CZ" dirty="0"/>
          </a:p>
        </p:txBody>
      </p:sp>
      <p:sp>
        <p:nvSpPr>
          <p:cNvPr id="5" name="Zástupný obsah 2">
            <a:extLst>
              <a:ext uri="{FF2B5EF4-FFF2-40B4-BE49-F238E27FC236}">
                <a16:creationId xmlns:a16="http://schemas.microsoft.com/office/drawing/2014/main" id="{0E7598A2-4B9B-F151-7913-D91B0C81B36A}"/>
              </a:ext>
            </a:extLst>
          </p:cNvPr>
          <p:cNvSpPr txBox="1">
            <a:spLocks/>
          </p:cNvSpPr>
          <p:nvPr/>
        </p:nvSpPr>
        <p:spPr>
          <a:xfrm>
            <a:off x="796472" y="1371886"/>
            <a:ext cx="11119008" cy="493747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2000"/>
              </a:spcBef>
              <a:buFont typeface="Arial" panose="020B0604020202020204" pitchFamily="34" charset="0"/>
              <a:buNone/>
              <a:defRPr sz="2000" kern="1200">
                <a:solidFill>
                  <a:srgbClr val="05272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5272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5272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5272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5272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Zobrazení a export naměřených dat a výsledků vyhodnocení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dirty="0">
                <a:ea typeface="Calibri" panose="020F0502020204030204" pitchFamily="34" charset="0"/>
              </a:rPr>
              <a:t>Úpravy ve filtrování v seznamu zpráv</a:t>
            </a:r>
            <a:endParaRPr lang="cs-CZ" sz="16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Dashboardy pro kontrolu stavu výměny dat</a:t>
            </a:r>
          </a:p>
          <a:p>
            <a:pPr marL="971550" lvl="1" indent="-285750"/>
            <a:r>
              <a:rPr lang="cs-CZ" sz="16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Příjem dat od PDS</a:t>
            </a:r>
          </a:p>
          <a:p>
            <a:pPr marL="971550" lvl="1" indent="-285750"/>
            <a:r>
              <a:rPr lang="cs-CZ" sz="16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Výpočet SSE</a:t>
            </a:r>
          </a:p>
          <a:p>
            <a:pPr marL="971550" lvl="1" indent="-285750"/>
            <a:r>
              <a:rPr lang="cs-CZ" sz="16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Odeslání dat na PDS</a:t>
            </a:r>
          </a:p>
          <a:p>
            <a:pPr marL="971550" lvl="1" indent="-285750"/>
            <a:r>
              <a:rPr lang="cs-CZ" sz="16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Odeslání dat na OTE</a:t>
            </a:r>
            <a:endParaRPr lang="cs-CZ" sz="1600" dirty="0"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Připravujeme:</a:t>
            </a:r>
          </a:p>
          <a:p>
            <a:pPr marL="971550" lvl="1" indent="-285750"/>
            <a:r>
              <a:rPr lang="cs-CZ" sz="16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Rozšiřování dashboa</a:t>
            </a:r>
            <a:r>
              <a:rPr lang="cs-CZ" sz="1600" dirty="0">
                <a:ea typeface="Calibri" panose="020F0502020204030204" pitchFamily="34" charset="0"/>
              </a:rPr>
              <a:t>rdů a reportů</a:t>
            </a:r>
            <a:endParaRPr lang="cs-CZ" sz="16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971550" lvl="1" indent="-285750"/>
            <a:r>
              <a:rPr lang="cs-CZ" sz="16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Doplňování a zpřesňování údajů zobrazovaných v rámci požadavků</a:t>
            </a:r>
          </a:p>
          <a:p>
            <a:pPr marL="971550" lvl="1" indent="-285750"/>
            <a:r>
              <a:rPr lang="cs-CZ" sz="16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Aktivace dalších účastníků trhu v automatické komunikaci</a:t>
            </a:r>
          </a:p>
          <a:p>
            <a:pPr marL="971550" lvl="1" indent="-285750"/>
            <a:endParaRPr lang="cs-CZ" sz="16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50782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8552F1-E427-A15C-34E8-47D7E605F4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>
            <a:extLst>
              <a:ext uri="{FF2B5EF4-FFF2-40B4-BE49-F238E27FC236}">
                <a16:creationId xmlns:a16="http://schemas.microsoft.com/office/drawing/2014/main" id="{2878F48E-135C-D827-7BB0-8F58C39AA3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6169" y="2766218"/>
            <a:ext cx="8777931" cy="1325563"/>
          </a:xfrm>
        </p:spPr>
        <p:txBody>
          <a:bodyPr/>
          <a:lstStyle/>
          <a:p>
            <a:r>
              <a:rPr lang="cs-CZ" b="1" dirty="0"/>
              <a:t>Dodavatel</a:t>
            </a:r>
          </a:p>
        </p:txBody>
      </p:sp>
    </p:spTree>
    <p:extLst>
      <p:ext uri="{BB962C8B-B14F-4D97-AF65-F5344CB8AC3E}">
        <p14:creationId xmlns:p14="http://schemas.microsoft.com/office/powerpoint/2010/main" val="11605348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>
            <a:extLst>
              <a:ext uri="{FF2B5EF4-FFF2-40B4-BE49-F238E27FC236}">
                <a16:creationId xmlns:a16="http://schemas.microsoft.com/office/drawing/2014/main" id="{E0DA30A6-BB7B-FFB9-74B2-7F86E66918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7174386"/>
          </a:xfrm>
          <a:prstGeom prst="rect">
            <a:avLst/>
          </a:prstGeom>
        </p:spPr>
      </p:pic>
      <p:sp>
        <p:nvSpPr>
          <p:cNvPr id="4" name="Zástupný text 3">
            <a:extLst>
              <a:ext uri="{FF2B5EF4-FFF2-40B4-BE49-F238E27FC236}">
                <a16:creationId xmlns:a16="http://schemas.microsoft.com/office/drawing/2014/main" id="{8B4CDF31-7F22-BAB6-419F-5C7A7ED840A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502915" y="142254"/>
            <a:ext cx="8784976" cy="954107"/>
          </a:xfrm>
        </p:spPr>
        <p:txBody>
          <a:bodyPr/>
          <a:lstStyle/>
          <a:p>
            <a:r>
              <a:rPr lang="cs-CZ" sz="3600" b="1" dirty="0"/>
              <a:t>Dodavatel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16064231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C38D54-F8D6-E237-92C6-EE1D5C2D2C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72DFACC-0354-C178-22E5-2B04B968AB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6472" y="265578"/>
            <a:ext cx="9985828" cy="860108"/>
          </a:xfrm>
        </p:spPr>
        <p:txBody>
          <a:bodyPr/>
          <a:lstStyle/>
          <a:p>
            <a:r>
              <a:rPr lang="cs-CZ" dirty="0"/>
              <a:t>Dodavatel</a:t>
            </a:r>
          </a:p>
        </p:txBody>
      </p:sp>
      <p:sp>
        <p:nvSpPr>
          <p:cNvPr id="5" name="Zástupný obsah 2">
            <a:extLst>
              <a:ext uri="{FF2B5EF4-FFF2-40B4-BE49-F238E27FC236}">
                <a16:creationId xmlns:a16="http://schemas.microsoft.com/office/drawing/2014/main" id="{702826AA-0055-2BE5-9A0F-9F9D8532868C}"/>
              </a:ext>
            </a:extLst>
          </p:cNvPr>
          <p:cNvSpPr txBox="1">
            <a:spLocks/>
          </p:cNvSpPr>
          <p:nvPr/>
        </p:nvSpPr>
        <p:spPr>
          <a:xfrm>
            <a:off x="796472" y="1371886"/>
            <a:ext cx="11119008" cy="43142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2000"/>
              </a:spcBef>
              <a:buFont typeface="Arial" panose="020B0604020202020204" pitchFamily="34" charset="0"/>
              <a:buNone/>
              <a:defRPr sz="2000" kern="1200">
                <a:solidFill>
                  <a:srgbClr val="05272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5272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5272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5272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5272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Ukončování Delegací a rozšíření vazby mezi Delegací a Registrací externího účastníka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Hromadný import a export Delegací přes CSV</a:t>
            </a:r>
          </a:p>
          <a:p>
            <a:endParaRPr lang="cs-CZ" sz="1600" dirty="0"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Připravujeme:</a:t>
            </a:r>
          </a:p>
          <a:p>
            <a:pPr marL="971550" lvl="1" indent="-285750"/>
            <a:r>
              <a:rPr lang="cs-CZ" sz="16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Rozšiřování dashboa</a:t>
            </a:r>
            <a:r>
              <a:rPr lang="cs-CZ" sz="1600" dirty="0">
                <a:ea typeface="Calibri" panose="020F0502020204030204" pitchFamily="34" charset="0"/>
              </a:rPr>
              <a:t>rdů a reportů</a:t>
            </a:r>
            <a:endParaRPr lang="cs-CZ" sz="16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971550" lvl="1" indent="-285750"/>
            <a:r>
              <a:rPr lang="cs-CZ" sz="16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Doplňování a zpřesňování údajů zobrazovaných v rámci požadavků</a:t>
            </a:r>
          </a:p>
          <a:p>
            <a:pPr marL="971550" lvl="1" indent="-285750"/>
            <a:r>
              <a:rPr lang="cs-CZ" sz="16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Aktivace Dodavatelů v automatické komunikaci</a:t>
            </a:r>
          </a:p>
          <a:p>
            <a:pPr marL="1428750" lvl="2" indent="-285750"/>
            <a:r>
              <a:rPr lang="cs-CZ" sz="16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UC3-Q1 – Data fakturačního měření PDS</a:t>
            </a:r>
          </a:p>
          <a:p>
            <a:pPr marL="1428750" lvl="2" indent="-285750"/>
            <a:r>
              <a:rPr lang="cs-CZ" sz="16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UC5-Q4 – Dotaz na výpis žádostí týkajících se tazatele</a:t>
            </a:r>
          </a:p>
          <a:p>
            <a:pPr marL="1428750" lvl="2" indent="-285750"/>
            <a:r>
              <a:rPr lang="cs-CZ" sz="16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UC5-Q5 – Informace o nastavení sdílení do </a:t>
            </a:r>
            <a:r>
              <a:rPr lang="cs-CZ" sz="1600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EANo</a:t>
            </a:r>
            <a:endParaRPr lang="cs-CZ" sz="16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1428750" lvl="2" indent="-285750"/>
            <a:r>
              <a:rPr lang="cs-CZ" sz="16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UC5-Q8 – Upravené hodnoty měření o vyhodnocení sdílení elektřiny v </a:t>
            </a:r>
            <a:r>
              <a:rPr lang="cs-CZ" sz="1600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EANd</a:t>
            </a:r>
            <a:r>
              <a:rPr lang="cs-CZ" sz="16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nebo </a:t>
            </a:r>
            <a:r>
              <a:rPr lang="cs-CZ" sz="1600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EANo</a:t>
            </a:r>
            <a:endParaRPr lang="cs-CZ" sz="16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1428750" lvl="2" indent="-285750"/>
            <a:endParaRPr lang="cs-CZ" sz="12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0234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DAF21A6-D528-60D8-3E18-E2BEE6F820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cs-CZ">
                <a:solidFill>
                  <a:srgbClr val="94E3C2"/>
                </a:solidFill>
                <a:effectLst/>
                <a:latin typeface="Arial" panose="020B0604020202020204" pitchFamily="34" charset="0"/>
              </a:rPr>
            </a:br>
            <a:r>
              <a:rPr lang="cs-CZ" sz="3600"/>
              <a:t>Děkujeme za pozornost </a:t>
            </a:r>
          </a:p>
        </p:txBody>
      </p:sp>
    </p:spTree>
    <p:extLst>
      <p:ext uri="{BB962C8B-B14F-4D97-AF65-F5344CB8AC3E}">
        <p14:creationId xmlns:p14="http://schemas.microsoft.com/office/powerpoint/2010/main" val="137783575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- tmavý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Motiv - světlý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Textové slidy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Finální slidy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482136ee-04fb-4e58-be64-2d51756fd0d1" xsi:nil="true"/>
    <lcf76f155ced4ddcb4097134ff3c332f xmlns="239191d7-5d4e-48ca-a84d-016bdf4ffeaa">
      <Terms xmlns="http://schemas.microsoft.com/office/infopath/2007/PartnerControls"/>
    </lcf76f155ced4ddcb4097134ff3c332f>
    <Pozn_x00e1_mka xmlns="239191d7-5d4e-48ca-a84d-016bdf4ffeaa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E0B263ED2EAE94791C4D350B555DA39" ma:contentTypeVersion="18" ma:contentTypeDescription="Vytvoří nový dokument" ma:contentTypeScope="" ma:versionID="33ee21ae23566680932e950f04b6e367">
  <xsd:schema xmlns:xsd="http://www.w3.org/2001/XMLSchema" xmlns:xs="http://www.w3.org/2001/XMLSchema" xmlns:p="http://schemas.microsoft.com/office/2006/metadata/properties" xmlns:ns2="239191d7-5d4e-48ca-a84d-016bdf4ffeaa" xmlns:ns3="482136ee-04fb-4e58-be64-2d51756fd0d1" targetNamespace="http://schemas.microsoft.com/office/2006/metadata/properties" ma:root="true" ma:fieldsID="4247048fb52fe10e94f840599e3885aa" ns2:_="" ns3:_="">
    <xsd:import namespace="239191d7-5d4e-48ca-a84d-016bdf4ffeaa"/>
    <xsd:import namespace="482136ee-04fb-4e58-be64-2d51756fd0d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ServiceObjectDetectorVersions" minOccurs="0"/>
                <xsd:element ref="ns2:Pozn_x00e1_mk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9191d7-5d4e-48ca-a84d-016bdf4ffea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Značky obrázků" ma:readOnly="false" ma:fieldId="{5cf76f15-5ced-4ddc-b409-7134ff3c332f}" ma:taxonomyMulti="true" ma:sspId="e1151224-86ec-40a8-ba2f-293eb4cb0ab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22" nillable="true" ma:displayName="Location" ma:internalName="MediaServiceLocation" ma:readOnly="true">
      <xsd:simpleType>
        <xsd:restriction base="dms:Text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Pozn_x00e1_mka" ma:index="24" nillable="true" ma:displayName="Poznámka" ma:format="Dropdown" ma:internalName="Pozn_x00e1_mka">
      <xsd:simpleType>
        <xsd:restriction base="dms:Text">
          <xsd:maxLength value="255"/>
        </xsd:restriction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2136ee-04fb-4e58-be64-2d51756fd0d1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99e00cf7-639d-48b2-9aad-105d6885e7b9}" ma:internalName="TaxCatchAll" ma:showField="CatchAllData" ma:web="482136ee-04fb-4e58-be64-2d51756fd0d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EDE9C86-6EC4-4890-91AB-A9BFDD50061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C7625DD-DE57-4E86-99A6-8D004EC7B6C9}">
  <ds:schemaRefs>
    <ds:schemaRef ds:uri="http://schemas.openxmlformats.org/package/2006/metadata/core-properties"/>
    <ds:schemaRef ds:uri="http://schemas.microsoft.com/office/2006/documentManagement/types"/>
    <ds:schemaRef ds:uri="239191d7-5d4e-48ca-a84d-016bdf4ffeaa"/>
    <ds:schemaRef ds:uri="http://schemas.microsoft.com/office/infopath/2007/PartnerControls"/>
    <ds:schemaRef ds:uri="http://purl.org/dc/terms/"/>
    <ds:schemaRef ds:uri="482136ee-04fb-4e58-be64-2d51756fd0d1"/>
    <ds:schemaRef ds:uri="http://purl.org/dc/dcmitype/"/>
    <ds:schemaRef ds:uri="http://schemas.microsoft.com/office/2006/metadata/properties"/>
    <ds:schemaRef ds:uri="http://www.w3.org/XML/1998/namespace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A64D794F-5DDA-4C8B-B6FF-1ECB0EB6265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39191d7-5d4e-48ca-a84d-016bdf4ffeaa"/>
    <ds:schemaRef ds:uri="482136ee-04fb-4e58-be64-2d51756fd0d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>
  <clbl:label id="{42f063bf-ce3a-473c-8609-3866002c85b0}" enabled="1" method="Standard" siteId="{b914a242-e718-443b-a47c-6b4c649d8c0a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157</Words>
  <Application>Microsoft Macintosh PowerPoint</Application>
  <PresentationFormat>Širokoúhlá obrazovka</PresentationFormat>
  <Paragraphs>34</Paragraphs>
  <Slides>8</Slides>
  <Notes>2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4</vt:i4>
      </vt:variant>
      <vt:variant>
        <vt:lpstr>Nadpisy snímků</vt:lpstr>
      </vt:variant>
      <vt:variant>
        <vt:i4>8</vt:i4>
      </vt:variant>
    </vt:vector>
  </HeadingPairs>
  <TitlesOfParts>
    <vt:vector size="16" baseType="lpstr">
      <vt:lpstr>Aptos</vt:lpstr>
      <vt:lpstr>Arial</vt:lpstr>
      <vt:lpstr>Calibri</vt:lpstr>
      <vt:lpstr>Default</vt:lpstr>
      <vt:lpstr>Motiv - tmavý</vt:lpstr>
      <vt:lpstr>Motiv - světlý</vt:lpstr>
      <vt:lpstr>Textové slidy</vt:lpstr>
      <vt:lpstr>Finální slidy</vt:lpstr>
      <vt:lpstr>Dočasné řešení EDC</vt:lpstr>
      <vt:lpstr>Provozovatel distribuční soustavy</vt:lpstr>
      <vt:lpstr>Prezentace aplikace PowerPoint</vt:lpstr>
      <vt:lpstr>Provozovatel distribuční soustavy</vt:lpstr>
      <vt:lpstr>Dodavatel</vt:lpstr>
      <vt:lpstr>Prezentace aplikace PowerPoint</vt:lpstr>
      <vt:lpstr>Dodavatel</vt:lpstr>
      <vt:lpstr> Děkujeme za pozornost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Krátký název prezentace</dc:title>
  <dc:creator>Kryštof Henzl</dc:creator>
  <cp:lastModifiedBy>Cejpek Lukáš</cp:lastModifiedBy>
  <cp:revision>5</cp:revision>
  <dcterms:created xsi:type="dcterms:W3CDTF">2024-03-18T15:34:47Z</dcterms:created>
  <dcterms:modified xsi:type="dcterms:W3CDTF">2024-09-12T04:18:54Z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0x0101008E0B263ED2EAE94791C4D350B555DA39</vt:lpwstr>
  </property>
  <property fmtid="{D5CDD505-2E9C-101B-9397-08002B2CF9AE}" pid="3" name="MediaServiceImageTags">
    <vt:lpwstr/>
  </property>
  <property fmtid="{D5CDD505-2E9C-101B-9397-08002B2CF9AE}" pid="4" name="MSIP_Label_18a7de8b-b835-422f-923b-5fb336473959_Enabled">
    <vt:lpwstr>true</vt:lpwstr>
  </property>
  <property fmtid="{D5CDD505-2E9C-101B-9397-08002B2CF9AE}" pid="5" name="MSIP_Label_18a7de8b-b835-422f-923b-5fb336473959_SetDate">
    <vt:lpwstr>2024-07-11T10:36:31Z</vt:lpwstr>
  </property>
  <property fmtid="{D5CDD505-2E9C-101B-9397-08002B2CF9AE}" pid="6" name="MSIP_Label_18a7de8b-b835-422f-923b-5fb336473959_Method">
    <vt:lpwstr>Privileged</vt:lpwstr>
  </property>
  <property fmtid="{D5CDD505-2E9C-101B-9397-08002B2CF9AE}" pid="7" name="MSIP_Label_18a7de8b-b835-422f-923b-5fb336473959_Name">
    <vt:lpwstr>L00023</vt:lpwstr>
  </property>
  <property fmtid="{D5CDD505-2E9C-101B-9397-08002B2CF9AE}" pid="8" name="MSIP_Label_18a7de8b-b835-422f-923b-5fb336473959_SiteId">
    <vt:lpwstr>b233f9e1-5599-4693-9cef-38858fe25406</vt:lpwstr>
  </property>
  <property fmtid="{D5CDD505-2E9C-101B-9397-08002B2CF9AE}" pid="9" name="MSIP_Label_18a7de8b-b835-422f-923b-5fb336473959_ActionId">
    <vt:lpwstr>1114c283-fa82-40da-96b2-0d131773da37</vt:lpwstr>
  </property>
  <property fmtid="{D5CDD505-2E9C-101B-9397-08002B2CF9AE}" pid="10" name="MSIP_Label_18a7de8b-b835-422f-923b-5fb336473959_ContentBits">
    <vt:lpwstr>1</vt:lpwstr>
  </property>
  <property fmtid="{D5CDD505-2E9C-101B-9397-08002B2CF9AE}" pid="11" name="ClassificationContentMarkingHeaderLocations">
    <vt:lpwstr>Motiv - tmavý:5\Motiv - světlý:4\Textové slidy:4\Finální slidy:4</vt:lpwstr>
  </property>
  <property fmtid="{D5CDD505-2E9C-101B-9397-08002B2CF9AE}" pid="12" name="ClassificationContentMarkingHeaderText">
    <vt:lpwstr>Interní / Internal</vt:lpwstr>
  </property>
</Properties>
</file>